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0" r:id="rId3"/>
    <p:sldId id="257" r:id="rId4"/>
    <p:sldId id="325" r:id="rId5"/>
    <p:sldId id="314" r:id="rId6"/>
    <p:sldId id="315" r:id="rId7"/>
    <p:sldId id="316" r:id="rId8"/>
    <p:sldId id="317" r:id="rId9"/>
    <p:sldId id="318" r:id="rId10"/>
    <p:sldId id="319" r:id="rId11"/>
    <p:sldId id="320" r:id="rId12"/>
    <p:sldId id="324" r:id="rId13"/>
    <p:sldId id="326" r:id="rId14"/>
    <p:sldId id="327" r:id="rId15"/>
    <p:sldId id="328" r:id="rId16"/>
    <p:sldId id="330" r:id="rId17"/>
    <p:sldId id="331" r:id="rId18"/>
    <p:sldId id="332" r:id="rId19"/>
    <p:sldId id="329" r:id="rId20"/>
    <p:sldId id="334" r:id="rId21"/>
    <p:sldId id="333"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64F8D-0F55-4CA9-BCC4-35C303544328}"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0542E-B633-4D55-8107-BE5A717E7CC3}" type="slidenum">
              <a:rPr lang="en-US" smtClean="0"/>
              <a:t>‹#›</a:t>
            </a:fld>
            <a:endParaRPr lang="en-US"/>
          </a:p>
        </p:txBody>
      </p:sp>
    </p:spTree>
    <p:extLst>
      <p:ext uri="{BB962C8B-B14F-4D97-AF65-F5344CB8AC3E}">
        <p14:creationId xmlns:p14="http://schemas.microsoft.com/office/powerpoint/2010/main" val="312668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25A7-A708-53FA-D58D-B92ACE1C6F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A12802-9D53-7E7E-6B39-7C84A0817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35A353-B45A-9495-6D87-2E4F29ACB2D3}"/>
              </a:ext>
            </a:extLst>
          </p:cNvPr>
          <p:cNvSpPr>
            <a:spLocks noGrp="1"/>
          </p:cNvSpPr>
          <p:nvPr>
            <p:ph type="dt" sz="half" idx="10"/>
          </p:nvPr>
        </p:nvSpPr>
        <p:spPr/>
        <p:txBody>
          <a:bodyPr/>
          <a:lstStyle/>
          <a:p>
            <a:fld id="{6C9C5C4B-0BF8-409B-A713-B9D3E52736E5}" type="datetimeFigureOut">
              <a:rPr lang="en-GB" smtClean="0"/>
              <a:t>06/09/2023</a:t>
            </a:fld>
            <a:endParaRPr lang="en-GB"/>
          </a:p>
        </p:txBody>
      </p:sp>
      <p:sp>
        <p:nvSpPr>
          <p:cNvPr id="5" name="Footer Placeholder 4">
            <a:extLst>
              <a:ext uri="{FF2B5EF4-FFF2-40B4-BE49-F238E27FC236}">
                <a16:creationId xmlns:a16="http://schemas.microsoft.com/office/drawing/2014/main" id="{48B66AF9-2CF6-04B3-6419-DB5D8461AF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9E523-8DF1-0823-33BD-536E6694304E}"/>
              </a:ext>
            </a:extLst>
          </p:cNvPr>
          <p:cNvSpPr>
            <a:spLocks noGrp="1"/>
          </p:cNvSpPr>
          <p:nvPr>
            <p:ph type="sldNum" sz="quarter" idx="12"/>
          </p:nvPr>
        </p:nvSpPr>
        <p:spPr/>
        <p:txBody>
          <a:bodyPr/>
          <a:lstStyle/>
          <a:p>
            <a:fld id="{097B0C34-328B-4C1A-9E69-F9F5467AB9ED}" type="slidenum">
              <a:rPr lang="en-GB" smtClean="0"/>
              <a:t>‹#›</a:t>
            </a:fld>
            <a:endParaRPr lang="en-GB"/>
          </a:p>
        </p:txBody>
      </p:sp>
    </p:spTree>
    <p:extLst>
      <p:ext uri="{BB962C8B-B14F-4D97-AF65-F5344CB8AC3E}">
        <p14:creationId xmlns:p14="http://schemas.microsoft.com/office/powerpoint/2010/main" val="199036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4C44E-5422-5BB6-C08F-97DDCF9CC1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00BD07-E869-A52B-5448-501D31F3E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E8994B-73AA-D8C7-FD2A-BCF094AB0D4C}"/>
              </a:ext>
            </a:extLst>
          </p:cNvPr>
          <p:cNvSpPr>
            <a:spLocks noGrp="1"/>
          </p:cNvSpPr>
          <p:nvPr>
            <p:ph type="dt" sz="half" idx="10"/>
          </p:nvPr>
        </p:nvSpPr>
        <p:spPr/>
        <p:txBody>
          <a:bodyPr/>
          <a:lstStyle/>
          <a:p>
            <a:fld id="{6C9C5C4B-0BF8-409B-A713-B9D3E52736E5}" type="datetimeFigureOut">
              <a:rPr lang="en-GB" smtClean="0"/>
              <a:t>06/09/2023</a:t>
            </a:fld>
            <a:endParaRPr lang="en-GB"/>
          </a:p>
        </p:txBody>
      </p:sp>
      <p:sp>
        <p:nvSpPr>
          <p:cNvPr id="5" name="Footer Placeholder 4">
            <a:extLst>
              <a:ext uri="{FF2B5EF4-FFF2-40B4-BE49-F238E27FC236}">
                <a16:creationId xmlns:a16="http://schemas.microsoft.com/office/drawing/2014/main" id="{5911B611-A202-66BE-9B6E-59C73F13EA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40C2E1-3512-A933-6AE6-072DAA729C09}"/>
              </a:ext>
            </a:extLst>
          </p:cNvPr>
          <p:cNvSpPr>
            <a:spLocks noGrp="1"/>
          </p:cNvSpPr>
          <p:nvPr>
            <p:ph type="sldNum" sz="quarter" idx="12"/>
          </p:nvPr>
        </p:nvSpPr>
        <p:spPr/>
        <p:txBody>
          <a:bodyPr/>
          <a:lstStyle/>
          <a:p>
            <a:fld id="{097B0C34-328B-4C1A-9E69-F9F5467AB9ED}" type="slidenum">
              <a:rPr lang="en-GB" smtClean="0"/>
              <a:t>‹#›</a:t>
            </a:fld>
            <a:endParaRPr lang="en-GB"/>
          </a:p>
        </p:txBody>
      </p:sp>
    </p:spTree>
    <p:extLst>
      <p:ext uri="{BB962C8B-B14F-4D97-AF65-F5344CB8AC3E}">
        <p14:creationId xmlns:p14="http://schemas.microsoft.com/office/powerpoint/2010/main" val="136682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00CE7-0E66-5451-F963-295E24BEB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44EACA-4461-0444-AC58-F8BF25B5A8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C6969-D71F-F0B0-A6C2-28E6797B47DC}"/>
              </a:ext>
            </a:extLst>
          </p:cNvPr>
          <p:cNvSpPr>
            <a:spLocks noGrp="1"/>
          </p:cNvSpPr>
          <p:nvPr>
            <p:ph type="dt" sz="half" idx="10"/>
          </p:nvPr>
        </p:nvSpPr>
        <p:spPr/>
        <p:txBody>
          <a:bodyPr/>
          <a:lstStyle/>
          <a:p>
            <a:fld id="{6C9C5C4B-0BF8-409B-A713-B9D3E52736E5}" type="datetimeFigureOut">
              <a:rPr lang="en-GB" smtClean="0"/>
              <a:t>06/09/2023</a:t>
            </a:fld>
            <a:endParaRPr lang="en-GB"/>
          </a:p>
        </p:txBody>
      </p:sp>
      <p:sp>
        <p:nvSpPr>
          <p:cNvPr id="5" name="Footer Placeholder 4">
            <a:extLst>
              <a:ext uri="{FF2B5EF4-FFF2-40B4-BE49-F238E27FC236}">
                <a16:creationId xmlns:a16="http://schemas.microsoft.com/office/drawing/2014/main" id="{23AA0F35-EEA1-80FC-F246-703FE29BB4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A61501-9B56-888F-EBBB-18BDCC9A47C0}"/>
              </a:ext>
            </a:extLst>
          </p:cNvPr>
          <p:cNvSpPr>
            <a:spLocks noGrp="1"/>
          </p:cNvSpPr>
          <p:nvPr>
            <p:ph type="sldNum" sz="quarter" idx="12"/>
          </p:nvPr>
        </p:nvSpPr>
        <p:spPr/>
        <p:txBody>
          <a:bodyPr/>
          <a:lstStyle/>
          <a:p>
            <a:fld id="{097B0C34-328B-4C1A-9E69-F9F5467AB9ED}" type="slidenum">
              <a:rPr lang="en-GB" smtClean="0"/>
              <a:t>‹#›</a:t>
            </a:fld>
            <a:endParaRPr lang="en-GB"/>
          </a:p>
        </p:txBody>
      </p:sp>
    </p:spTree>
    <p:extLst>
      <p:ext uri="{BB962C8B-B14F-4D97-AF65-F5344CB8AC3E}">
        <p14:creationId xmlns:p14="http://schemas.microsoft.com/office/powerpoint/2010/main" val="18150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8470-2700-10D8-42E2-7F317ADABE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41750D-FA46-1346-C63F-60FAB93D58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2F8170-F7D1-07B9-B769-D56BB373D4CB}"/>
              </a:ext>
            </a:extLst>
          </p:cNvPr>
          <p:cNvSpPr>
            <a:spLocks noGrp="1"/>
          </p:cNvSpPr>
          <p:nvPr>
            <p:ph type="dt" sz="half" idx="10"/>
          </p:nvPr>
        </p:nvSpPr>
        <p:spPr/>
        <p:txBody>
          <a:bodyPr/>
          <a:lstStyle/>
          <a:p>
            <a:fld id="{6C9C5C4B-0BF8-409B-A713-B9D3E52736E5}" type="datetimeFigureOut">
              <a:rPr lang="en-GB" smtClean="0"/>
              <a:t>06/09/2023</a:t>
            </a:fld>
            <a:endParaRPr lang="en-GB"/>
          </a:p>
        </p:txBody>
      </p:sp>
      <p:sp>
        <p:nvSpPr>
          <p:cNvPr id="5" name="Footer Placeholder 4">
            <a:extLst>
              <a:ext uri="{FF2B5EF4-FFF2-40B4-BE49-F238E27FC236}">
                <a16:creationId xmlns:a16="http://schemas.microsoft.com/office/drawing/2014/main" id="{D7869D6D-5F46-431A-46D2-B6FF172BFC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01A9E7-D28B-C3CE-85E3-ADC32C6E1D48}"/>
              </a:ext>
            </a:extLst>
          </p:cNvPr>
          <p:cNvSpPr>
            <a:spLocks noGrp="1"/>
          </p:cNvSpPr>
          <p:nvPr>
            <p:ph type="sldNum" sz="quarter" idx="12"/>
          </p:nvPr>
        </p:nvSpPr>
        <p:spPr/>
        <p:txBody>
          <a:bodyPr/>
          <a:lstStyle/>
          <a:p>
            <a:fld id="{097B0C34-328B-4C1A-9E69-F9F5467AB9ED}" type="slidenum">
              <a:rPr lang="en-GB" smtClean="0"/>
              <a:t>‹#›</a:t>
            </a:fld>
            <a:endParaRPr lang="en-GB"/>
          </a:p>
        </p:txBody>
      </p:sp>
    </p:spTree>
    <p:extLst>
      <p:ext uri="{BB962C8B-B14F-4D97-AF65-F5344CB8AC3E}">
        <p14:creationId xmlns:p14="http://schemas.microsoft.com/office/powerpoint/2010/main" val="397253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1337-2E61-070B-767A-2310721A75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638E83-7343-0425-48CD-86384CF583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1FBE31-9B49-349D-5BDA-A9682D0F3C4A}"/>
              </a:ext>
            </a:extLst>
          </p:cNvPr>
          <p:cNvSpPr>
            <a:spLocks noGrp="1"/>
          </p:cNvSpPr>
          <p:nvPr>
            <p:ph type="dt" sz="half" idx="10"/>
          </p:nvPr>
        </p:nvSpPr>
        <p:spPr/>
        <p:txBody>
          <a:bodyPr/>
          <a:lstStyle/>
          <a:p>
            <a:fld id="{6C9C5C4B-0BF8-409B-A713-B9D3E52736E5}" type="datetimeFigureOut">
              <a:rPr lang="en-GB" smtClean="0"/>
              <a:t>06/09/2023</a:t>
            </a:fld>
            <a:endParaRPr lang="en-GB"/>
          </a:p>
        </p:txBody>
      </p:sp>
      <p:sp>
        <p:nvSpPr>
          <p:cNvPr id="5" name="Footer Placeholder 4">
            <a:extLst>
              <a:ext uri="{FF2B5EF4-FFF2-40B4-BE49-F238E27FC236}">
                <a16:creationId xmlns:a16="http://schemas.microsoft.com/office/drawing/2014/main" id="{0FE68ED0-9E5A-6CAC-F6C2-294DD7C5A5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C31B8B-84E4-7371-AEF8-80545E0200A7}"/>
              </a:ext>
            </a:extLst>
          </p:cNvPr>
          <p:cNvSpPr>
            <a:spLocks noGrp="1"/>
          </p:cNvSpPr>
          <p:nvPr>
            <p:ph type="sldNum" sz="quarter" idx="12"/>
          </p:nvPr>
        </p:nvSpPr>
        <p:spPr/>
        <p:txBody>
          <a:bodyPr/>
          <a:lstStyle/>
          <a:p>
            <a:fld id="{097B0C34-328B-4C1A-9E69-F9F5467AB9ED}" type="slidenum">
              <a:rPr lang="en-GB" smtClean="0"/>
              <a:t>‹#›</a:t>
            </a:fld>
            <a:endParaRPr lang="en-GB"/>
          </a:p>
        </p:txBody>
      </p:sp>
    </p:spTree>
    <p:extLst>
      <p:ext uri="{BB962C8B-B14F-4D97-AF65-F5344CB8AC3E}">
        <p14:creationId xmlns:p14="http://schemas.microsoft.com/office/powerpoint/2010/main" val="9703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37FB-1FE7-231D-32DA-7AC56890B9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1E50B0-D396-C80E-6736-E0B7D65A52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11F97B-1688-8B10-9AC0-74D0EB18BA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74F6C6-E896-6BA8-51B8-6C326DD94287}"/>
              </a:ext>
            </a:extLst>
          </p:cNvPr>
          <p:cNvSpPr>
            <a:spLocks noGrp="1"/>
          </p:cNvSpPr>
          <p:nvPr>
            <p:ph type="dt" sz="half" idx="10"/>
          </p:nvPr>
        </p:nvSpPr>
        <p:spPr/>
        <p:txBody>
          <a:bodyPr/>
          <a:lstStyle/>
          <a:p>
            <a:fld id="{6C9C5C4B-0BF8-409B-A713-B9D3E52736E5}" type="datetimeFigureOut">
              <a:rPr lang="en-GB" smtClean="0"/>
              <a:t>06/09/2023</a:t>
            </a:fld>
            <a:endParaRPr lang="en-GB"/>
          </a:p>
        </p:txBody>
      </p:sp>
      <p:sp>
        <p:nvSpPr>
          <p:cNvPr id="6" name="Footer Placeholder 5">
            <a:extLst>
              <a:ext uri="{FF2B5EF4-FFF2-40B4-BE49-F238E27FC236}">
                <a16:creationId xmlns:a16="http://schemas.microsoft.com/office/drawing/2014/main" id="{682A9AA6-2F27-8CFD-3537-D10E150E3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94E484-2720-EFD8-DDE2-DA6D2B1315FF}"/>
              </a:ext>
            </a:extLst>
          </p:cNvPr>
          <p:cNvSpPr>
            <a:spLocks noGrp="1"/>
          </p:cNvSpPr>
          <p:nvPr>
            <p:ph type="sldNum" sz="quarter" idx="12"/>
          </p:nvPr>
        </p:nvSpPr>
        <p:spPr/>
        <p:txBody>
          <a:bodyPr/>
          <a:lstStyle/>
          <a:p>
            <a:fld id="{097B0C34-328B-4C1A-9E69-F9F5467AB9ED}" type="slidenum">
              <a:rPr lang="en-GB" smtClean="0"/>
              <a:t>‹#›</a:t>
            </a:fld>
            <a:endParaRPr lang="en-GB"/>
          </a:p>
        </p:txBody>
      </p:sp>
    </p:spTree>
    <p:extLst>
      <p:ext uri="{BB962C8B-B14F-4D97-AF65-F5344CB8AC3E}">
        <p14:creationId xmlns:p14="http://schemas.microsoft.com/office/powerpoint/2010/main" val="272036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ECC4-7E59-B0A0-A850-546962C0C7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2BB383-F22F-EBD1-A83B-58D4228713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C0A691-E18D-5D9B-941C-0ADC471945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1FDF6F-3B0C-F865-54A1-9EA96C081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3AD16-6656-73CA-D50C-7469C16ADB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4D63D9-A792-8812-B076-45CD716312A5}"/>
              </a:ext>
            </a:extLst>
          </p:cNvPr>
          <p:cNvSpPr>
            <a:spLocks noGrp="1"/>
          </p:cNvSpPr>
          <p:nvPr>
            <p:ph type="dt" sz="half" idx="10"/>
          </p:nvPr>
        </p:nvSpPr>
        <p:spPr/>
        <p:txBody>
          <a:bodyPr/>
          <a:lstStyle/>
          <a:p>
            <a:fld id="{6C9C5C4B-0BF8-409B-A713-B9D3E52736E5}" type="datetimeFigureOut">
              <a:rPr lang="en-GB" smtClean="0"/>
              <a:t>06/09/2023</a:t>
            </a:fld>
            <a:endParaRPr lang="en-GB"/>
          </a:p>
        </p:txBody>
      </p:sp>
      <p:sp>
        <p:nvSpPr>
          <p:cNvPr id="8" name="Footer Placeholder 7">
            <a:extLst>
              <a:ext uri="{FF2B5EF4-FFF2-40B4-BE49-F238E27FC236}">
                <a16:creationId xmlns:a16="http://schemas.microsoft.com/office/drawing/2014/main" id="{4AD7A672-9585-0569-16ED-DEC8B55543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82ED76-43A1-705F-7C20-8E3593ED203E}"/>
              </a:ext>
            </a:extLst>
          </p:cNvPr>
          <p:cNvSpPr>
            <a:spLocks noGrp="1"/>
          </p:cNvSpPr>
          <p:nvPr>
            <p:ph type="sldNum" sz="quarter" idx="12"/>
          </p:nvPr>
        </p:nvSpPr>
        <p:spPr/>
        <p:txBody>
          <a:bodyPr/>
          <a:lstStyle/>
          <a:p>
            <a:fld id="{097B0C34-328B-4C1A-9E69-F9F5467AB9ED}" type="slidenum">
              <a:rPr lang="en-GB" smtClean="0"/>
              <a:t>‹#›</a:t>
            </a:fld>
            <a:endParaRPr lang="en-GB"/>
          </a:p>
        </p:txBody>
      </p:sp>
    </p:spTree>
    <p:extLst>
      <p:ext uri="{BB962C8B-B14F-4D97-AF65-F5344CB8AC3E}">
        <p14:creationId xmlns:p14="http://schemas.microsoft.com/office/powerpoint/2010/main" val="237287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F5C1-B3ED-636A-C9ED-DB33EF3199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0D2405-F91E-BD3A-E3DD-28388AADC73C}"/>
              </a:ext>
            </a:extLst>
          </p:cNvPr>
          <p:cNvSpPr>
            <a:spLocks noGrp="1"/>
          </p:cNvSpPr>
          <p:nvPr>
            <p:ph type="dt" sz="half" idx="10"/>
          </p:nvPr>
        </p:nvSpPr>
        <p:spPr/>
        <p:txBody>
          <a:bodyPr/>
          <a:lstStyle/>
          <a:p>
            <a:fld id="{6C9C5C4B-0BF8-409B-A713-B9D3E52736E5}" type="datetimeFigureOut">
              <a:rPr lang="en-GB" smtClean="0"/>
              <a:t>06/09/2023</a:t>
            </a:fld>
            <a:endParaRPr lang="en-GB"/>
          </a:p>
        </p:txBody>
      </p:sp>
      <p:sp>
        <p:nvSpPr>
          <p:cNvPr id="4" name="Footer Placeholder 3">
            <a:extLst>
              <a:ext uri="{FF2B5EF4-FFF2-40B4-BE49-F238E27FC236}">
                <a16:creationId xmlns:a16="http://schemas.microsoft.com/office/drawing/2014/main" id="{30FFA5CF-CD4B-E2C4-8BB2-88BDD6092A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89B120-9292-1596-4179-F70BF0B93E63}"/>
              </a:ext>
            </a:extLst>
          </p:cNvPr>
          <p:cNvSpPr>
            <a:spLocks noGrp="1"/>
          </p:cNvSpPr>
          <p:nvPr>
            <p:ph type="sldNum" sz="quarter" idx="12"/>
          </p:nvPr>
        </p:nvSpPr>
        <p:spPr/>
        <p:txBody>
          <a:bodyPr/>
          <a:lstStyle/>
          <a:p>
            <a:fld id="{097B0C34-328B-4C1A-9E69-F9F5467AB9ED}" type="slidenum">
              <a:rPr lang="en-GB" smtClean="0"/>
              <a:t>‹#›</a:t>
            </a:fld>
            <a:endParaRPr lang="en-GB"/>
          </a:p>
        </p:txBody>
      </p:sp>
    </p:spTree>
    <p:extLst>
      <p:ext uri="{BB962C8B-B14F-4D97-AF65-F5344CB8AC3E}">
        <p14:creationId xmlns:p14="http://schemas.microsoft.com/office/powerpoint/2010/main" val="174963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28A946-AD93-768F-8609-B56EDF1BAD73}"/>
              </a:ext>
            </a:extLst>
          </p:cNvPr>
          <p:cNvSpPr>
            <a:spLocks noGrp="1"/>
          </p:cNvSpPr>
          <p:nvPr>
            <p:ph type="dt" sz="half" idx="10"/>
          </p:nvPr>
        </p:nvSpPr>
        <p:spPr/>
        <p:txBody>
          <a:bodyPr/>
          <a:lstStyle/>
          <a:p>
            <a:fld id="{6C9C5C4B-0BF8-409B-A713-B9D3E52736E5}" type="datetimeFigureOut">
              <a:rPr lang="en-GB" smtClean="0"/>
              <a:t>06/09/2023</a:t>
            </a:fld>
            <a:endParaRPr lang="en-GB"/>
          </a:p>
        </p:txBody>
      </p:sp>
      <p:sp>
        <p:nvSpPr>
          <p:cNvPr id="3" name="Footer Placeholder 2">
            <a:extLst>
              <a:ext uri="{FF2B5EF4-FFF2-40B4-BE49-F238E27FC236}">
                <a16:creationId xmlns:a16="http://schemas.microsoft.com/office/drawing/2014/main" id="{642A3A30-8459-04FE-D62D-FDDE5688A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C56824-7574-BAE3-2919-4545EC57596B}"/>
              </a:ext>
            </a:extLst>
          </p:cNvPr>
          <p:cNvSpPr>
            <a:spLocks noGrp="1"/>
          </p:cNvSpPr>
          <p:nvPr>
            <p:ph type="sldNum" sz="quarter" idx="12"/>
          </p:nvPr>
        </p:nvSpPr>
        <p:spPr/>
        <p:txBody>
          <a:bodyPr/>
          <a:lstStyle/>
          <a:p>
            <a:fld id="{097B0C34-328B-4C1A-9E69-F9F5467AB9ED}" type="slidenum">
              <a:rPr lang="en-GB" smtClean="0"/>
              <a:t>‹#›</a:t>
            </a:fld>
            <a:endParaRPr lang="en-GB"/>
          </a:p>
        </p:txBody>
      </p:sp>
    </p:spTree>
    <p:extLst>
      <p:ext uri="{BB962C8B-B14F-4D97-AF65-F5344CB8AC3E}">
        <p14:creationId xmlns:p14="http://schemas.microsoft.com/office/powerpoint/2010/main" val="367238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D3C7-8DC3-D8B9-B794-D296FD524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1B2201-4695-53B8-8B55-4928512663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E70836-D565-2838-E674-148B9D6B8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0F472-0198-DB7E-5078-673A5F691AD6}"/>
              </a:ext>
            </a:extLst>
          </p:cNvPr>
          <p:cNvSpPr>
            <a:spLocks noGrp="1"/>
          </p:cNvSpPr>
          <p:nvPr>
            <p:ph type="dt" sz="half" idx="10"/>
          </p:nvPr>
        </p:nvSpPr>
        <p:spPr/>
        <p:txBody>
          <a:bodyPr/>
          <a:lstStyle/>
          <a:p>
            <a:fld id="{6C9C5C4B-0BF8-409B-A713-B9D3E52736E5}" type="datetimeFigureOut">
              <a:rPr lang="en-GB" smtClean="0"/>
              <a:t>06/09/2023</a:t>
            </a:fld>
            <a:endParaRPr lang="en-GB"/>
          </a:p>
        </p:txBody>
      </p:sp>
      <p:sp>
        <p:nvSpPr>
          <p:cNvPr id="6" name="Footer Placeholder 5">
            <a:extLst>
              <a:ext uri="{FF2B5EF4-FFF2-40B4-BE49-F238E27FC236}">
                <a16:creationId xmlns:a16="http://schemas.microsoft.com/office/drawing/2014/main" id="{637E5CD9-9614-4455-7976-04AC351070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8028D6-C8BD-1611-37E8-42D01F7EE0A6}"/>
              </a:ext>
            </a:extLst>
          </p:cNvPr>
          <p:cNvSpPr>
            <a:spLocks noGrp="1"/>
          </p:cNvSpPr>
          <p:nvPr>
            <p:ph type="sldNum" sz="quarter" idx="12"/>
          </p:nvPr>
        </p:nvSpPr>
        <p:spPr/>
        <p:txBody>
          <a:bodyPr/>
          <a:lstStyle/>
          <a:p>
            <a:fld id="{097B0C34-328B-4C1A-9E69-F9F5467AB9ED}" type="slidenum">
              <a:rPr lang="en-GB" smtClean="0"/>
              <a:t>‹#›</a:t>
            </a:fld>
            <a:endParaRPr lang="en-GB"/>
          </a:p>
        </p:txBody>
      </p:sp>
    </p:spTree>
    <p:extLst>
      <p:ext uri="{BB962C8B-B14F-4D97-AF65-F5344CB8AC3E}">
        <p14:creationId xmlns:p14="http://schemas.microsoft.com/office/powerpoint/2010/main" val="242218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652B-83EA-E276-5685-57C5848EA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102760-C62B-3120-4A49-D2B316036F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F50A25-6A07-3ED8-98E3-EE5E5A984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2D7B7A-CCC3-9988-E71A-81D55C9C9FCA}"/>
              </a:ext>
            </a:extLst>
          </p:cNvPr>
          <p:cNvSpPr>
            <a:spLocks noGrp="1"/>
          </p:cNvSpPr>
          <p:nvPr>
            <p:ph type="dt" sz="half" idx="10"/>
          </p:nvPr>
        </p:nvSpPr>
        <p:spPr/>
        <p:txBody>
          <a:bodyPr/>
          <a:lstStyle/>
          <a:p>
            <a:fld id="{6C9C5C4B-0BF8-409B-A713-B9D3E52736E5}" type="datetimeFigureOut">
              <a:rPr lang="en-GB" smtClean="0"/>
              <a:t>06/09/2023</a:t>
            </a:fld>
            <a:endParaRPr lang="en-GB"/>
          </a:p>
        </p:txBody>
      </p:sp>
      <p:sp>
        <p:nvSpPr>
          <p:cNvPr id="6" name="Footer Placeholder 5">
            <a:extLst>
              <a:ext uri="{FF2B5EF4-FFF2-40B4-BE49-F238E27FC236}">
                <a16:creationId xmlns:a16="http://schemas.microsoft.com/office/drawing/2014/main" id="{79CCA1A6-1527-8FD0-667A-B92E374573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F97513-AD79-7AD0-158B-6FB93013C392}"/>
              </a:ext>
            </a:extLst>
          </p:cNvPr>
          <p:cNvSpPr>
            <a:spLocks noGrp="1"/>
          </p:cNvSpPr>
          <p:nvPr>
            <p:ph type="sldNum" sz="quarter" idx="12"/>
          </p:nvPr>
        </p:nvSpPr>
        <p:spPr/>
        <p:txBody>
          <a:bodyPr/>
          <a:lstStyle/>
          <a:p>
            <a:fld id="{097B0C34-328B-4C1A-9E69-F9F5467AB9ED}" type="slidenum">
              <a:rPr lang="en-GB" smtClean="0"/>
              <a:t>‹#›</a:t>
            </a:fld>
            <a:endParaRPr lang="en-GB"/>
          </a:p>
        </p:txBody>
      </p:sp>
    </p:spTree>
    <p:extLst>
      <p:ext uri="{BB962C8B-B14F-4D97-AF65-F5344CB8AC3E}">
        <p14:creationId xmlns:p14="http://schemas.microsoft.com/office/powerpoint/2010/main" val="337612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D5B1D7-23B3-C301-BE45-C5E2CA632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EF39FA-6DA4-2658-AE05-C04EB80085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1C4AE4-0010-5422-6C14-5324EB9C23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C5C4B-0BF8-409B-A713-B9D3E52736E5}" type="datetimeFigureOut">
              <a:rPr lang="en-GB" smtClean="0"/>
              <a:t>06/09/2023</a:t>
            </a:fld>
            <a:endParaRPr lang="en-GB"/>
          </a:p>
        </p:txBody>
      </p:sp>
      <p:sp>
        <p:nvSpPr>
          <p:cNvPr id="5" name="Footer Placeholder 4">
            <a:extLst>
              <a:ext uri="{FF2B5EF4-FFF2-40B4-BE49-F238E27FC236}">
                <a16:creationId xmlns:a16="http://schemas.microsoft.com/office/drawing/2014/main" id="{90125370-DFAB-1553-25D5-B899CC97F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25CF6A-86D2-1365-6FC5-322E0174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B0C34-328B-4C1A-9E69-F9F5467AB9ED}" type="slidenum">
              <a:rPr lang="en-GB" smtClean="0"/>
              <a:t>‹#›</a:t>
            </a:fld>
            <a:endParaRPr lang="en-GB"/>
          </a:p>
        </p:txBody>
      </p:sp>
    </p:spTree>
    <p:extLst>
      <p:ext uri="{BB962C8B-B14F-4D97-AF65-F5344CB8AC3E}">
        <p14:creationId xmlns:p14="http://schemas.microsoft.com/office/powerpoint/2010/main" val="2204254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5.png"/><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126C-B549-8A06-B022-B72C8C998694}"/>
              </a:ext>
            </a:extLst>
          </p:cNvPr>
          <p:cNvSpPr>
            <a:spLocks noGrp="1"/>
          </p:cNvSpPr>
          <p:nvPr>
            <p:ph type="ctrTitle"/>
          </p:nvPr>
        </p:nvSpPr>
        <p:spPr/>
        <p:txBody>
          <a:bodyPr>
            <a:normAutofit/>
          </a:bodyPr>
          <a:lstStyle/>
          <a:p>
            <a:r>
              <a:rPr lang="en-US" sz="4000" b="1" dirty="0">
                <a:solidFill>
                  <a:srgbClr val="000000"/>
                </a:solidFill>
                <a:latin typeface="Liberation Serif;Times New Roma"/>
                <a:ea typeface="Droid Sans Fallback"/>
                <a:cs typeface="FreeSans"/>
              </a:rPr>
              <a:t>Slow manifold of the intermittent oscillatory reaction</a:t>
            </a:r>
            <a:endParaRPr lang="en-GB" sz="4000" dirty="0"/>
          </a:p>
        </p:txBody>
      </p:sp>
      <p:sp>
        <p:nvSpPr>
          <p:cNvPr id="3" name="Subtitle 2">
            <a:extLst>
              <a:ext uri="{FF2B5EF4-FFF2-40B4-BE49-F238E27FC236}">
                <a16:creationId xmlns:a16="http://schemas.microsoft.com/office/drawing/2014/main" id="{372937F2-4418-32CE-6CF0-8E039A8E9769}"/>
              </a:ext>
            </a:extLst>
          </p:cNvPr>
          <p:cNvSpPr>
            <a:spLocks noGrp="1"/>
          </p:cNvSpPr>
          <p:nvPr>
            <p:ph type="subTitle" idx="1"/>
          </p:nvPr>
        </p:nvSpPr>
        <p:spPr>
          <a:xfrm>
            <a:off x="1524000" y="3861970"/>
            <a:ext cx="9144000" cy="1855924"/>
          </a:xfrm>
        </p:spPr>
        <p:txBody>
          <a:bodyPr>
            <a:normAutofit fontScale="40000" lnSpcReduction="20000"/>
          </a:bodyPr>
          <a:lstStyle/>
          <a:p>
            <a:r>
              <a:rPr lang="en-US" sz="11200" dirty="0" smtClean="0">
                <a:solidFill>
                  <a:srgbClr val="000000"/>
                </a:solidFill>
                <a:latin typeface="Times New Roman" panose="02020603050405020304" pitchFamily="18" charset="0"/>
                <a:ea typeface="Droid Sans Fallback"/>
                <a:cs typeface="Times New Roman" panose="02020603050405020304" pitchFamily="18" charset="0"/>
              </a:rPr>
              <a:t>Ž</a:t>
            </a:r>
            <a:r>
              <a:rPr lang="en-US" sz="11200" dirty="0">
                <a:solidFill>
                  <a:srgbClr val="000000"/>
                </a:solidFill>
                <a:latin typeface="Times New Roman" panose="02020603050405020304" pitchFamily="18" charset="0"/>
                <a:ea typeface="Droid Sans Fallback"/>
                <a:cs typeface="Times New Roman" panose="02020603050405020304" pitchFamily="18" charset="0"/>
              </a:rPr>
              <a:t>. </a:t>
            </a:r>
            <a:r>
              <a:rPr lang="en-US" sz="11200" dirty="0" smtClean="0">
                <a:solidFill>
                  <a:srgbClr val="000000"/>
                </a:solidFill>
                <a:latin typeface="Times New Roman" panose="02020603050405020304" pitchFamily="18" charset="0"/>
                <a:ea typeface="Droid Sans Fallback"/>
                <a:cs typeface="Times New Roman" panose="02020603050405020304" pitchFamily="18" charset="0"/>
              </a:rPr>
              <a:t>Čupić</a:t>
            </a:r>
            <a:endParaRPr lang="en-US" sz="4400" dirty="0">
              <a:solidFill>
                <a:srgbClr val="000000"/>
              </a:solidFill>
              <a:latin typeface="Times New Roman" panose="02020603050405020304" pitchFamily="18" charset="0"/>
              <a:ea typeface="Droid Sans Fallback"/>
              <a:cs typeface="Times New Roman" panose="02020603050405020304" pitchFamily="18" charset="0"/>
            </a:endParaRPr>
          </a:p>
          <a:p>
            <a:r>
              <a:rPr lang="en-US" sz="8000" dirty="0" smtClean="0">
                <a:solidFill>
                  <a:srgbClr val="000000"/>
                </a:solidFill>
                <a:latin typeface="Times New Roman" panose="02020603050405020304" pitchFamily="18" charset="0"/>
                <a:ea typeface="Droid Sans Fallback"/>
                <a:cs typeface="Times New Roman" panose="02020603050405020304" pitchFamily="18" charset="0"/>
              </a:rPr>
              <a:t>University </a:t>
            </a:r>
            <a:r>
              <a:rPr lang="en-US" sz="8000" dirty="0">
                <a:solidFill>
                  <a:srgbClr val="000000"/>
                </a:solidFill>
                <a:latin typeface="Times New Roman" panose="02020603050405020304" pitchFamily="18" charset="0"/>
                <a:ea typeface="Droid Sans Fallback"/>
                <a:cs typeface="Times New Roman" panose="02020603050405020304" pitchFamily="18" charset="0"/>
              </a:rPr>
              <a:t>of Belgrade, Institute of Chemistry, Technology and Metallurgy, Serbia</a:t>
            </a:r>
            <a:r>
              <a:rPr lang="en-US" sz="8000" b="1" dirty="0">
                <a:solidFill>
                  <a:srgbClr val="000000"/>
                </a:solidFill>
                <a:latin typeface="Times New Roman" panose="02020603050405020304" pitchFamily="18" charset="0"/>
                <a:ea typeface="Droid Sans Fallback"/>
                <a:cs typeface="Times New Roman" panose="02020603050405020304" pitchFamily="18" charset="0"/>
              </a:rPr>
              <a:t> </a:t>
            </a:r>
          </a:p>
        </p:txBody>
      </p:sp>
      <p:sp>
        <p:nvSpPr>
          <p:cNvPr id="9"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0989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GB" altLang="en-US" sz="1800"/>
          </a:p>
        </p:txBody>
      </p:sp>
      <p:graphicFrame>
        <p:nvGraphicFramePr>
          <p:cNvPr id="13315" name="Object 2"/>
          <p:cNvGraphicFramePr>
            <a:graphicFrameLocks noChangeAspect="1"/>
          </p:cNvGraphicFramePr>
          <p:nvPr>
            <p:extLst>
              <p:ext uri="{D42A27DB-BD31-4B8C-83A1-F6EECF244321}">
                <p14:modId xmlns:p14="http://schemas.microsoft.com/office/powerpoint/2010/main" val="887230705"/>
              </p:ext>
            </p:extLst>
          </p:nvPr>
        </p:nvGraphicFramePr>
        <p:xfrm>
          <a:off x="1524000" y="1538288"/>
          <a:ext cx="6286500" cy="5319712"/>
        </p:xfrm>
        <a:graphic>
          <a:graphicData uri="http://schemas.openxmlformats.org/presentationml/2006/ole">
            <mc:AlternateContent xmlns:mc="http://schemas.openxmlformats.org/markup-compatibility/2006">
              <mc:Choice xmlns:v="urn:schemas-microsoft-com:vml" Requires="v">
                <p:oleObj spid="_x0000_s8220" name="Graph" r:id="rId3" imgW="3672230" imgH="3108960" progId="Origin50.Graph">
                  <p:embed/>
                </p:oleObj>
              </mc:Choice>
              <mc:Fallback>
                <p:oleObj name="Graph" r:id="rId3" imgW="3672230" imgH="3108960" progId="Origin50.Graph">
                  <p:embed/>
                  <p:pic>
                    <p:nvPicPr>
                      <p:cNvPr id="1331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38288"/>
                        <a:ext cx="6286500" cy="5319712"/>
                      </a:xfrm>
                      <a:prstGeom prst="rect">
                        <a:avLst/>
                      </a:prstGeom>
                      <a:noFill/>
                      <a:ln>
                        <a:noFill/>
                      </a:ln>
                    </p:spPr>
                  </p:pic>
                </p:oleObj>
              </mc:Fallback>
            </mc:AlternateContent>
          </a:graphicData>
        </a:graphic>
      </p:graphicFrame>
      <p:sp>
        <p:nvSpPr>
          <p:cNvPr id="13316"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GB" altLang="en-US" sz="1800"/>
          </a:p>
        </p:txBody>
      </p:sp>
      <p:graphicFrame>
        <p:nvGraphicFramePr>
          <p:cNvPr id="13317" name="Object 4"/>
          <p:cNvGraphicFramePr>
            <a:graphicFrameLocks noChangeAspect="1"/>
          </p:cNvGraphicFramePr>
          <p:nvPr>
            <p:extLst>
              <p:ext uri="{D42A27DB-BD31-4B8C-83A1-F6EECF244321}">
                <p14:modId xmlns:p14="http://schemas.microsoft.com/office/powerpoint/2010/main" val="414802163"/>
              </p:ext>
            </p:extLst>
          </p:nvPr>
        </p:nvGraphicFramePr>
        <p:xfrm>
          <a:off x="6475414" y="-12700"/>
          <a:ext cx="4160837" cy="1828800"/>
        </p:xfrm>
        <a:graphic>
          <a:graphicData uri="http://schemas.openxmlformats.org/presentationml/2006/ole">
            <mc:AlternateContent xmlns:mc="http://schemas.openxmlformats.org/markup-compatibility/2006">
              <mc:Choice xmlns:v="urn:schemas-microsoft-com:vml" Requires="v">
                <p:oleObj spid="_x0000_s8221" name="Graph" r:id="rId5" imgW="4158691" imgH="1828800" progId="Origin50.Graph">
                  <p:embed/>
                </p:oleObj>
              </mc:Choice>
              <mc:Fallback>
                <p:oleObj name="Graph" r:id="rId5" imgW="4158691" imgH="1828800" progId="Origin50.Graph">
                  <p:embed/>
                  <p:pic>
                    <p:nvPicPr>
                      <p:cNvPr id="13317"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5414" y="-12700"/>
                        <a:ext cx="4160837" cy="1828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90109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GB" altLang="en-US" sz="1800"/>
          </a:p>
        </p:txBody>
      </p:sp>
      <p:graphicFrame>
        <p:nvGraphicFramePr>
          <p:cNvPr id="14339" name="Object 2"/>
          <p:cNvGraphicFramePr>
            <a:graphicFrameLocks noChangeAspect="1"/>
          </p:cNvGraphicFramePr>
          <p:nvPr>
            <p:extLst>
              <p:ext uri="{D42A27DB-BD31-4B8C-83A1-F6EECF244321}">
                <p14:modId xmlns:p14="http://schemas.microsoft.com/office/powerpoint/2010/main" val="1507358442"/>
              </p:ext>
            </p:extLst>
          </p:nvPr>
        </p:nvGraphicFramePr>
        <p:xfrm>
          <a:off x="2279650" y="692151"/>
          <a:ext cx="6286500" cy="5319713"/>
        </p:xfrm>
        <a:graphic>
          <a:graphicData uri="http://schemas.openxmlformats.org/presentationml/2006/ole">
            <mc:AlternateContent xmlns:mc="http://schemas.openxmlformats.org/markup-compatibility/2006">
              <mc:Choice xmlns:v="urn:schemas-microsoft-com:vml" Requires="v">
                <p:oleObj spid="_x0000_s9254" name="Graph" r:id="rId3" imgW="3672230" imgH="3108960" progId="Origin50.Graph">
                  <p:embed/>
                </p:oleObj>
              </mc:Choice>
              <mc:Fallback>
                <p:oleObj name="Graph" r:id="rId3" imgW="3672230" imgH="3108960" progId="Origin50.Graph">
                  <p:embed/>
                  <p:pic>
                    <p:nvPicPr>
                      <p:cNvPr id="1433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692151"/>
                        <a:ext cx="6286500" cy="5319713"/>
                      </a:xfrm>
                      <a:prstGeom prst="rect">
                        <a:avLst/>
                      </a:prstGeom>
                      <a:noFill/>
                      <a:ln>
                        <a:noFill/>
                      </a:ln>
                    </p:spPr>
                  </p:pic>
                </p:oleObj>
              </mc:Fallback>
            </mc:AlternateContent>
          </a:graphicData>
        </a:graphic>
      </p:graphicFrame>
      <p:sp>
        <p:nvSpPr>
          <p:cNvPr id="14340"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GB" altLang="en-US" sz="1800"/>
          </a:p>
        </p:txBody>
      </p:sp>
      <p:graphicFrame>
        <p:nvGraphicFramePr>
          <p:cNvPr id="2" name="Object 1"/>
          <p:cNvGraphicFramePr>
            <a:graphicFrameLocks noChangeAspect="1"/>
          </p:cNvGraphicFramePr>
          <p:nvPr>
            <p:extLst>
              <p:ext uri="{D42A27DB-BD31-4B8C-83A1-F6EECF244321}">
                <p14:modId xmlns:p14="http://schemas.microsoft.com/office/powerpoint/2010/main" val="3921086160"/>
              </p:ext>
            </p:extLst>
          </p:nvPr>
        </p:nvGraphicFramePr>
        <p:xfrm>
          <a:off x="1541463" y="-1588"/>
          <a:ext cx="6767512" cy="587376"/>
        </p:xfrm>
        <a:graphic>
          <a:graphicData uri="http://schemas.openxmlformats.org/presentationml/2006/ole">
            <mc:AlternateContent xmlns:mc="http://schemas.openxmlformats.org/markup-compatibility/2006">
              <mc:Choice xmlns:v="urn:schemas-microsoft-com:vml" Requires="v">
                <p:oleObj spid="_x0000_s9255" name="Equation" r:id="rId5" imgW="3403600" imgH="292100" progId="Equation.DSMT4">
                  <p:embed/>
                </p:oleObj>
              </mc:Choice>
              <mc:Fallback>
                <p:oleObj name="Equation" r:id="rId5" imgW="3403600" imgH="292100" progId="Equation.DSMT4">
                  <p:embed/>
                  <p:pic>
                    <p:nvPicPr>
                      <p:cNvPr id="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1463" y="-1588"/>
                        <a:ext cx="6767512" cy="587376"/>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07923710"/>
              </p:ext>
            </p:extLst>
          </p:nvPr>
        </p:nvGraphicFramePr>
        <p:xfrm>
          <a:off x="4922838" y="6165851"/>
          <a:ext cx="5745162" cy="587375"/>
        </p:xfrm>
        <a:graphic>
          <a:graphicData uri="http://schemas.openxmlformats.org/presentationml/2006/ole">
            <mc:AlternateContent xmlns:mc="http://schemas.openxmlformats.org/markup-compatibility/2006">
              <mc:Choice xmlns:v="urn:schemas-microsoft-com:vml" Requires="v">
                <p:oleObj spid="_x0000_s9256" name="Equation" r:id="rId7" imgW="2895600" imgH="292100" progId="Equation.DSMT4">
                  <p:embed/>
                </p:oleObj>
              </mc:Choice>
              <mc:Fallback>
                <p:oleObj name="Equation" r:id="rId7" imgW="2895600" imgH="292100" progId="Equation.DSMT4">
                  <p:embed/>
                  <p:pic>
                    <p:nvPicPr>
                      <p:cNvPr id="3"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2838" y="6165851"/>
                        <a:ext cx="5745162" cy="587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88785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329" y="0"/>
            <a:ext cx="9400506" cy="6570831"/>
          </a:xfrm>
          <a:prstGeom prst="rect">
            <a:avLst/>
          </a:prstGeom>
        </p:spPr>
      </p:pic>
    </p:spTree>
    <p:extLst>
      <p:ext uri="{BB962C8B-B14F-4D97-AF65-F5344CB8AC3E}">
        <p14:creationId xmlns:p14="http://schemas.microsoft.com/office/powerpoint/2010/main" val="158540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rnobelapovrssaspiralombatchboldORIGINAL"/>
          <p:cNvPicPr>
            <a:picLocks noChangeAspect="1" noChangeArrowheads="1"/>
          </p:cNvPicPr>
          <p:nvPr/>
        </p:nvPicPr>
        <p:blipFill>
          <a:blip r:embed="rId2">
            <a:extLst>
              <a:ext uri="{28A0092B-C50C-407E-A947-70E740481C1C}">
                <a14:useLocalDpi xmlns:a14="http://schemas.microsoft.com/office/drawing/2010/main" val="0"/>
              </a:ext>
            </a:extLst>
          </a:blip>
          <a:srcRect l="7143" t="24370" r="14897" b="3641"/>
          <a:stretch>
            <a:fillRect/>
          </a:stretch>
        </p:blipFill>
        <p:spPr bwMode="auto">
          <a:xfrm>
            <a:off x="4763" y="4763"/>
            <a:ext cx="7066032" cy="475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23950" y="5278405"/>
            <a:ext cx="7764518" cy="923330"/>
          </a:xfrm>
          <a:prstGeom prst="rect">
            <a:avLst/>
          </a:prstGeom>
          <a:noFill/>
        </p:spPr>
        <p:txBody>
          <a:bodyPr wrap="square" rtlCol="0">
            <a:spAutoFit/>
          </a:bodyPr>
          <a:lstStyle/>
          <a:p>
            <a:r>
              <a:rPr lang="en-US" b="1" dirty="0"/>
              <a:t>Figure 6</a:t>
            </a:r>
            <a:r>
              <a:rPr lang="en-US" dirty="0"/>
              <a:t>. Surface of slow </a:t>
            </a:r>
            <a:r>
              <a:rPr lang="en-US" dirty="0" err="1"/>
              <a:t>nullclines</a:t>
            </a:r>
            <a:r>
              <a:rPr lang="en-US" dirty="0"/>
              <a:t> for a sequence of [H</a:t>
            </a:r>
            <a:r>
              <a:rPr lang="en-US" baseline="-25000" dirty="0"/>
              <a:t>2</a:t>
            </a:r>
            <a:r>
              <a:rPr lang="en-US" dirty="0"/>
              <a:t>O</a:t>
            </a:r>
            <a:r>
              <a:rPr lang="en-US" baseline="-25000" dirty="0"/>
              <a:t>2</a:t>
            </a:r>
            <a:r>
              <a:rPr lang="en-US" dirty="0"/>
              <a:t>] values and trajectory of the BL reaction obtained for the Model(1-8) in the batch reactor. </a:t>
            </a:r>
          </a:p>
          <a:p>
            <a:endParaRPr lang="en-US" dirty="0"/>
          </a:p>
        </p:txBody>
      </p:sp>
    </p:spTree>
    <p:extLst>
      <p:ext uri="{BB962C8B-B14F-4D97-AF65-F5344CB8AC3E}">
        <p14:creationId xmlns:p14="http://schemas.microsoft.com/office/powerpoint/2010/main" val="971197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rnobelapovrssaspiralomboldnagomilavanje"/>
          <p:cNvPicPr>
            <a:picLocks noChangeAspect="1" noChangeArrowheads="1"/>
          </p:cNvPicPr>
          <p:nvPr/>
        </p:nvPicPr>
        <p:blipFill>
          <a:blip r:embed="rId2">
            <a:extLst>
              <a:ext uri="{28A0092B-C50C-407E-A947-70E740481C1C}">
                <a14:useLocalDpi xmlns:a14="http://schemas.microsoft.com/office/drawing/2010/main" val="0"/>
              </a:ext>
            </a:extLst>
          </a:blip>
          <a:srcRect l="6122" t="19048" r="18367" b="3922"/>
          <a:stretch>
            <a:fillRect/>
          </a:stretch>
        </p:blipFill>
        <p:spPr bwMode="auto">
          <a:xfrm>
            <a:off x="4763" y="4763"/>
            <a:ext cx="6508004" cy="483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5192" y="5673012"/>
            <a:ext cx="10483576" cy="646331"/>
          </a:xfrm>
          <a:prstGeom prst="rect">
            <a:avLst/>
          </a:prstGeom>
          <a:noFill/>
        </p:spPr>
        <p:txBody>
          <a:bodyPr wrap="none" rtlCol="0">
            <a:spAutoFit/>
          </a:bodyPr>
          <a:lstStyle/>
          <a:p>
            <a:r>
              <a:rPr lang="en-US" b="1" dirty="0"/>
              <a:t>Figure 7. </a:t>
            </a:r>
            <a:r>
              <a:rPr lang="en-US" dirty="0"/>
              <a:t>Surface of slow manifold and trajectory of the BL reaction obtained for the Model(1-15)  in the CSTR.</a:t>
            </a:r>
          </a:p>
          <a:p>
            <a:endParaRPr lang="en-US" dirty="0"/>
          </a:p>
        </p:txBody>
      </p:sp>
    </p:spTree>
    <p:extLst>
      <p:ext uri="{BB962C8B-B14F-4D97-AF65-F5344CB8AC3E}">
        <p14:creationId xmlns:p14="http://schemas.microsoft.com/office/powerpoint/2010/main" val="479426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6turbilionifoldinulkline"/>
          <p:cNvPicPr>
            <a:picLocks noChangeAspect="1" noChangeArrowheads="1"/>
          </p:cNvPicPr>
          <p:nvPr/>
        </p:nvPicPr>
        <p:blipFill>
          <a:blip r:embed="rId2">
            <a:extLst>
              <a:ext uri="{28A0092B-C50C-407E-A947-70E740481C1C}">
                <a14:useLocalDpi xmlns:a14="http://schemas.microsoft.com/office/drawing/2010/main" val="0"/>
              </a:ext>
            </a:extLst>
          </a:blip>
          <a:srcRect l="6924" t="18695" r="21181" b="-1198"/>
          <a:stretch>
            <a:fillRect/>
          </a:stretch>
        </p:blipFill>
        <p:spPr bwMode="auto">
          <a:xfrm>
            <a:off x="4763" y="4763"/>
            <a:ext cx="5966829" cy="512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Fig6turbilionifoldproj1uvecananova"/>
          <p:cNvPicPr>
            <a:picLocks noChangeAspect="1" noChangeArrowheads="1"/>
          </p:cNvPicPr>
          <p:nvPr/>
        </p:nvPicPr>
        <p:blipFill>
          <a:blip r:embed="rId3" cstate="hqprint">
            <a:extLst>
              <a:ext uri="{28A0092B-C50C-407E-A947-70E740481C1C}">
                <a14:useLocalDpi xmlns:a14="http://schemas.microsoft.com/office/drawing/2010/main" val="0"/>
              </a:ext>
            </a:extLst>
          </a:blip>
          <a:srcRect l="18533" t="16046" r="25458" b="32951"/>
          <a:stretch>
            <a:fillRect/>
          </a:stretch>
        </p:blipFill>
        <p:spPr bwMode="auto">
          <a:xfrm>
            <a:off x="7070779" y="224087"/>
            <a:ext cx="4958618" cy="320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71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Diagram&#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8262159" cy="546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7869" y="5635690"/>
            <a:ext cx="11027229" cy="923330"/>
          </a:xfrm>
          <a:prstGeom prst="rect">
            <a:avLst/>
          </a:prstGeom>
          <a:noFill/>
        </p:spPr>
        <p:txBody>
          <a:bodyPr wrap="square" rtlCol="0">
            <a:spAutoFit/>
          </a:bodyPr>
          <a:lstStyle/>
          <a:p>
            <a:r>
              <a:rPr lang="en-GB" dirty="0"/>
              <a:t>Figure 1. Different dynamical states obtained in the BL reaction experimentally (a</a:t>
            </a:r>
            <a:r>
              <a:rPr lang="en-GB" baseline="-25000" dirty="0"/>
              <a:t>1</a:t>
            </a:r>
            <a:r>
              <a:rPr lang="en-GB" dirty="0"/>
              <a:t>-d</a:t>
            </a:r>
            <a:r>
              <a:rPr lang="en-GB" baseline="-25000" dirty="0"/>
              <a:t>1</a:t>
            </a:r>
            <a:r>
              <a:rPr lang="en-GB" dirty="0"/>
              <a:t>) and numerically (a</a:t>
            </a:r>
            <a:r>
              <a:rPr lang="en-GB" baseline="-25000" dirty="0"/>
              <a:t>2</a:t>
            </a:r>
            <a:r>
              <a:rPr lang="en-GB" dirty="0"/>
              <a:t>-d</a:t>
            </a:r>
            <a:r>
              <a:rPr lang="en-GB" baseline="-25000" dirty="0"/>
              <a:t>2</a:t>
            </a:r>
            <a:r>
              <a:rPr lang="en-GB" dirty="0"/>
              <a:t>). </a:t>
            </a:r>
            <a:endParaRPr lang="en-GB" dirty="0" smtClean="0"/>
          </a:p>
          <a:p>
            <a:r>
              <a:rPr lang="en-US" dirty="0"/>
              <a:t>control parameter was specific flow rate: (a2) j0=3.023×10ˉ2 minˉ1, (b2) j0=3.041282561×10ˉ2 minˉ1 (c2) j0=3.0507014028×10ˉ2 minˉ1, (d2) j0=3.0687374749×10ˉ2 minˉ1. </a:t>
            </a:r>
          </a:p>
        </p:txBody>
      </p:sp>
    </p:spTree>
    <p:extLst>
      <p:ext uri="{BB962C8B-B14F-4D97-AF65-F5344CB8AC3E}">
        <p14:creationId xmlns:p14="http://schemas.microsoft.com/office/powerpoint/2010/main" val="149093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lika6nuklin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90281" y="303342"/>
            <a:ext cx="5201719" cy="520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789977360"/>
              </p:ext>
            </p:extLst>
          </p:nvPr>
        </p:nvGraphicFramePr>
        <p:xfrm>
          <a:off x="0" y="0"/>
          <a:ext cx="6286500" cy="5319712"/>
        </p:xfrm>
        <a:graphic>
          <a:graphicData uri="http://schemas.openxmlformats.org/presentationml/2006/ole">
            <mc:AlternateContent xmlns:mc="http://schemas.openxmlformats.org/markup-compatibility/2006">
              <mc:Choice xmlns:v="urn:schemas-microsoft-com:vml" Requires="v">
                <p:oleObj spid="_x0000_s16389" name="Graph" r:id="rId4" imgW="3672230" imgH="3108960" progId="Origin50.Graph">
                  <p:embed/>
                </p:oleObj>
              </mc:Choice>
              <mc:Fallback>
                <p:oleObj name="Graph" r:id="rId4" imgW="3672230" imgH="3108960" progId="Origin50.Graph">
                  <p:embed/>
                  <p:pic>
                    <p:nvPicPr>
                      <p:cNvPr id="1331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286500" cy="53197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62434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slika3novoJ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763" y="4763"/>
            <a:ext cx="7720984" cy="57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00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lika8stepenic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763" y="4763"/>
            <a:ext cx="7907596" cy="631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ChangeArrowheads="1"/>
          </p:cNvSpPr>
          <p:nvPr/>
        </p:nvSpPr>
        <p:spPr bwMode="auto">
          <a:xfrm>
            <a:off x="5896947" y="1082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924892572"/>
              </p:ext>
            </p:extLst>
          </p:nvPr>
        </p:nvGraphicFramePr>
        <p:xfrm>
          <a:off x="8061649" y="1100154"/>
          <a:ext cx="3452326" cy="1965908"/>
        </p:xfrm>
        <a:graphic>
          <a:graphicData uri="http://schemas.openxmlformats.org/presentationml/2006/ole">
            <mc:AlternateContent xmlns:mc="http://schemas.openxmlformats.org/markup-compatibility/2006">
              <mc:Choice xmlns:v="urn:schemas-microsoft-com:vml" Requires="v">
                <p:oleObj spid="_x0000_s14343" name="Equation" r:id="rId4" imgW="685800" imgH="393700" progId="Equation.DSMT4">
                  <p:embed/>
                </p:oleObj>
              </mc:Choice>
              <mc:Fallback>
                <p:oleObj name="Equation" r:id="rId4" imgW="685800" imgH="3937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649" y="1100154"/>
                        <a:ext cx="3452326" cy="1965908"/>
                      </a:xfrm>
                      <a:prstGeom prst="rect">
                        <a:avLst/>
                      </a:prstGeom>
                      <a:noFill/>
                    </p:spPr>
                  </p:pic>
                </p:oleObj>
              </mc:Fallback>
            </mc:AlternateContent>
          </a:graphicData>
        </a:graphic>
      </p:graphicFrame>
      <p:sp>
        <p:nvSpPr>
          <p:cNvPr id="4" name="TextBox 3"/>
          <p:cNvSpPr txBox="1"/>
          <p:nvPr/>
        </p:nvSpPr>
        <p:spPr>
          <a:xfrm>
            <a:off x="951723" y="6211669"/>
            <a:ext cx="8402557" cy="646331"/>
          </a:xfrm>
          <a:prstGeom prst="rect">
            <a:avLst/>
          </a:prstGeom>
          <a:noFill/>
        </p:spPr>
        <p:txBody>
          <a:bodyPr wrap="none" rtlCol="0">
            <a:spAutoFit/>
          </a:bodyPr>
          <a:lstStyle/>
          <a:p>
            <a:r>
              <a:rPr lang="en-US" b="1" dirty="0"/>
              <a:t>Figure 9. </a:t>
            </a:r>
            <a:r>
              <a:rPr lang="en-US" dirty="0"/>
              <a:t>Devil's staircase. </a:t>
            </a:r>
            <a:r>
              <a:rPr lang="en-US" dirty="0" err="1"/>
              <a:t>Firring</a:t>
            </a:r>
            <a:r>
              <a:rPr lang="en-US" dirty="0"/>
              <a:t> number as a function of flow rate for the Model(1-15).</a:t>
            </a:r>
          </a:p>
          <a:p>
            <a:endParaRPr lang="en-US" dirty="0"/>
          </a:p>
        </p:txBody>
      </p:sp>
    </p:spTree>
    <p:extLst>
      <p:ext uri="{BB962C8B-B14F-4D97-AF65-F5344CB8AC3E}">
        <p14:creationId xmlns:p14="http://schemas.microsoft.com/office/powerpoint/2010/main" val="47696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altLang="en-US" dirty="0" smtClean="0"/>
              <a:t>Belgrade Group</a:t>
            </a:r>
            <a:endParaRPr lang="en-US" altLang="en-US" dirty="0"/>
          </a:p>
        </p:txBody>
      </p:sp>
      <p:sp>
        <p:nvSpPr>
          <p:cNvPr id="350211" name="Rectangle 3"/>
          <p:cNvSpPr>
            <a:spLocks noGrp="1" noChangeArrowheads="1"/>
          </p:cNvSpPr>
          <p:nvPr>
            <p:ph type="body" idx="1"/>
          </p:nvPr>
        </p:nvSpPr>
        <p:spPr/>
        <p:txBody>
          <a:bodyPr/>
          <a:lstStyle/>
          <a:p>
            <a:pPr>
              <a:lnSpc>
                <a:spcPct val="80000"/>
              </a:lnSpc>
            </a:pPr>
            <a:r>
              <a:rPr lang="en-US" altLang="en-US" sz="2400" dirty="0" smtClean="0"/>
              <a:t>Belgrade group exists from </a:t>
            </a:r>
            <a:r>
              <a:rPr lang="en-US" altLang="en-US" sz="2400" dirty="0"/>
              <a:t>1984. </a:t>
            </a:r>
            <a:r>
              <a:rPr lang="en-US" altLang="en-US" sz="2400" dirty="0" smtClean="0"/>
              <a:t>and works in unsteady size and composition. The Group</a:t>
            </a:r>
            <a:r>
              <a:rPr lang="sr-Latn-RS" altLang="en-US" sz="2400" dirty="0" smtClean="0"/>
              <a:t> </a:t>
            </a:r>
            <a:r>
              <a:rPr lang="en-US" altLang="en-US" sz="2400" dirty="0" smtClean="0"/>
              <a:t>is mainly represented by: </a:t>
            </a:r>
            <a:endParaRPr lang="en-US" altLang="en-US" sz="2400" dirty="0"/>
          </a:p>
          <a:p>
            <a:pPr>
              <a:lnSpc>
                <a:spcPct val="80000"/>
              </a:lnSpc>
            </a:pPr>
            <a:endParaRPr lang="en-US" altLang="en-US" sz="2400" dirty="0"/>
          </a:p>
          <a:p>
            <a:pPr>
              <a:lnSpc>
                <a:spcPct val="80000"/>
              </a:lnSpc>
            </a:pPr>
            <a:r>
              <a:rPr lang="sr-Latn-CS" altLang="en-US" sz="2400" b="1" dirty="0"/>
              <a:t>Ljiljana Kolar-Anić</a:t>
            </a:r>
            <a:r>
              <a:rPr lang="sr-Latn-CS" altLang="en-US" sz="2400" dirty="0"/>
              <a:t> </a:t>
            </a:r>
            <a:r>
              <a:rPr lang="en-US" altLang="en-US" sz="2400" dirty="0" smtClean="0"/>
              <a:t>and</a:t>
            </a:r>
            <a:r>
              <a:rPr lang="sr-Latn-CS" altLang="en-US" sz="2400" dirty="0" smtClean="0"/>
              <a:t> </a:t>
            </a:r>
            <a:r>
              <a:rPr lang="sr-Latn-CS" altLang="en-US" sz="2400" b="1" dirty="0"/>
              <a:t>Slobodan Anić</a:t>
            </a:r>
            <a:endParaRPr lang="en-US" altLang="en-US" sz="2400" b="1" dirty="0"/>
          </a:p>
          <a:p>
            <a:pPr>
              <a:lnSpc>
                <a:spcPct val="80000"/>
              </a:lnSpc>
            </a:pPr>
            <a:r>
              <a:rPr lang="sr-Latn-CS" altLang="en-US" sz="2400" u="sng" dirty="0"/>
              <a:t>Željko Čupić</a:t>
            </a:r>
            <a:r>
              <a:rPr lang="en-US" altLang="en-US" sz="2400" u="sng" dirty="0"/>
              <a:t>, </a:t>
            </a:r>
            <a:r>
              <a:rPr lang="sr-Latn-CS" altLang="en-US" sz="2400" dirty="0"/>
              <a:t>Vladana Vukojević, Dragomir Stanisavljev, Nataša Pejić, Slavica Blagojević, </a:t>
            </a:r>
          </a:p>
          <a:p>
            <a:pPr>
              <a:lnSpc>
                <a:spcPct val="80000"/>
              </a:lnSpc>
            </a:pPr>
            <a:r>
              <a:rPr lang="sr-Latn-CS" altLang="en-US" sz="2400" dirty="0"/>
              <a:t>Smiljana Jelić, Jelena Maksimović, Ana Ivanović, Maja Milenković, Nebojša Potkonjak, Vladimir Marković, Stevan Maćešić, </a:t>
            </a:r>
            <a:r>
              <a:rPr lang="en-US" altLang="en-US" sz="2400" dirty="0"/>
              <a:t>Stevan </a:t>
            </a:r>
            <a:r>
              <a:rPr lang="en-US" altLang="en-US" sz="2400" dirty="0" err="1"/>
              <a:t>Blagojev</a:t>
            </a:r>
            <a:r>
              <a:rPr lang="sr-Latn-RS" altLang="en-US" sz="2400" dirty="0"/>
              <a:t>ić, </a:t>
            </a:r>
            <a:r>
              <a:rPr lang="sr-Latn-CS" altLang="en-US" sz="2400" dirty="0"/>
              <a:t>Branislav </a:t>
            </a:r>
            <a:r>
              <a:rPr lang="sr-Latn-CS" altLang="en-US" sz="2400" dirty="0" smtClean="0"/>
              <a:t>Stanković</a:t>
            </a:r>
            <a:r>
              <a:rPr lang="en-US" altLang="en-US" sz="2400" dirty="0" smtClean="0"/>
              <a:t>,</a:t>
            </a:r>
            <a:r>
              <a:rPr lang="sr-Latn-CS" altLang="en-US" sz="2400" dirty="0" smtClean="0"/>
              <a:t> </a:t>
            </a:r>
            <a:r>
              <a:rPr lang="sr-Latn-CS" altLang="en-US" sz="2400" dirty="0"/>
              <a:t>Ana </a:t>
            </a:r>
            <a:r>
              <a:rPr lang="sr-Latn-CS" altLang="en-US" sz="2400" dirty="0" smtClean="0"/>
              <a:t>Stanojević</a:t>
            </a:r>
            <a:r>
              <a:rPr lang="en-US" altLang="en-US" sz="2400" dirty="0" smtClean="0"/>
              <a:t>, Aleksandra </a:t>
            </a:r>
            <a:r>
              <a:rPr lang="en-US" altLang="en-US" sz="2400" dirty="0" err="1" smtClean="0"/>
              <a:t>Stojiljković</a:t>
            </a:r>
            <a:r>
              <a:rPr lang="en-US" altLang="en-US" sz="2400" dirty="0"/>
              <a:t>, Luka </a:t>
            </a:r>
            <a:r>
              <a:rPr lang="en-US" altLang="en-US" sz="2400" dirty="0" err="1" smtClean="0"/>
              <a:t>Negrojević</a:t>
            </a:r>
            <a:r>
              <a:rPr lang="en-US" altLang="en-US" sz="2400" dirty="0" smtClean="0"/>
              <a:t>, Aleksandar </a:t>
            </a:r>
            <a:r>
              <a:rPr lang="en-US" altLang="en-US" sz="2400" dirty="0" err="1"/>
              <a:t>Lončar</a:t>
            </a:r>
            <a:r>
              <a:rPr lang="en-US" altLang="en-US" sz="2400" dirty="0"/>
              <a:t> </a:t>
            </a:r>
            <a:endParaRPr lang="sr-Latn-CS" altLang="en-US" sz="2400" dirty="0"/>
          </a:p>
          <a:p>
            <a:pPr>
              <a:lnSpc>
                <a:spcPct val="80000"/>
              </a:lnSpc>
            </a:pPr>
            <a:endParaRPr lang="sr-Latn-CS" altLang="en-US" sz="2400" dirty="0"/>
          </a:p>
          <a:p>
            <a:pPr>
              <a:lnSpc>
                <a:spcPct val="80000"/>
              </a:lnSpc>
            </a:pPr>
            <a:endParaRPr lang="en-US" altLang="en-US" sz="2400" dirty="0"/>
          </a:p>
        </p:txBody>
      </p:sp>
      <p:sp>
        <p:nvSpPr>
          <p:cNvPr id="3" name="Rectangle 2"/>
          <p:cNvSpPr/>
          <p:nvPr/>
        </p:nvSpPr>
        <p:spPr>
          <a:xfrm>
            <a:off x="1137424" y="2932771"/>
            <a:ext cx="2341756" cy="423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56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51463888"/>
              </p:ext>
            </p:extLst>
          </p:nvPr>
        </p:nvGraphicFramePr>
        <p:xfrm>
          <a:off x="7281026" y="-410546"/>
          <a:ext cx="5667532" cy="4795934"/>
        </p:xfrm>
        <a:graphic>
          <a:graphicData uri="http://schemas.openxmlformats.org/presentationml/2006/ole">
            <mc:AlternateContent xmlns:mc="http://schemas.openxmlformats.org/markup-compatibility/2006">
              <mc:Choice xmlns:v="urn:schemas-microsoft-com:vml" Requires="v">
                <p:oleObj spid="_x0000_s19461" name="Graph" r:id="rId3" imgW="3672230" imgH="3108960" progId="Origin50.Graph">
                  <p:embed/>
                </p:oleObj>
              </mc:Choice>
              <mc:Fallback>
                <p:oleObj name="Graph" r:id="rId3" imgW="3672230" imgH="3108960" progId="Origin50.Graph">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026" y="-410546"/>
                        <a:ext cx="5667532" cy="4795934"/>
                      </a:xfrm>
                      <a:prstGeom prst="rect">
                        <a:avLst/>
                      </a:prstGeom>
                      <a:noFill/>
                      <a:ln>
                        <a:noFill/>
                      </a:ln>
                    </p:spPr>
                  </p:pic>
                </p:oleObj>
              </mc:Fallback>
            </mc:AlternateContent>
          </a:graphicData>
        </a:graphic>
      </p:graphicFrame>
      <p:pic>
        <p:nvPicPr>
          <p:cNvPr id="19459" name="Picture 3" descr="Diagram&#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 y="4763"/>
            <a:ext cx="7276263" cy="481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443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ovaslka2SkaliNESkal"/>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03343" y="1087114"/>
            <a:ext cx="57626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lika6nuklin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90281" y="303342"/>
            <a:ext cx="5201719" cy="520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11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CC7F84-D825-66DB-5DAF-A99108E5B077}"/>
              </a:ext>
            </a:extLst>
          </p:cNvPr>
          <p:cNvSpPr txBox="1"/>
          <p:nvPr/>
        </p:nvSpPr>
        <p:spPr>
          <a:xfrm>
            <a:off x="150524" y="2341606"/>
            <a:ext cx="3809889" cy="646331"/>
          </a:xfrm>
          <a:prstGeom prst="rect">
            <a:avLst/>
          </a:prstGeom>
          <a:noFill/>
        </p:spPr>
        <p:txBody>
          <a:bodyPr wrap="none" rtlCol="0">
            <a:spAutoFit/>
          </a:bodyPr>
          <a:lstStyle/>
          <a:p>
            <a:r>
              <a:rPr lang="sr-Latn-RS" b="1" dirty="0"/>
              <a:t>Special thanks </a:t>
            </a:r>
            <a:r>
              <a:rPr lang="sr-Latn-RS" b="1" dirty="0" smtClean="0"/>
              <a:t>to</a:t>
            </a:r>
            <a:r>
              <a:rPr lang="en-US" b="1" dirty="0" smtClean="0"/>
              <a:t>:</a:t>
            </a:r>
            <a:r>
              <a:rPr lang="sr-Latn-RS" b="1" dirty="0" smtClean="0"/>
              <a:t> </a:t>
            </a:r>
            <a:endParaRPr lang="sr-Latn-RS" b="1" dirty="0"/>
          </a:p>
          <a:p>
            <a:r>
              <a:rPr lang="sr-Latn-RS" dirty="0"/>
              <a:t>Prof. Dr Ljiljana Kolar-Anić (1947-2023)</a:t>
            </a:r>
            <a:endParaRPr lang="en-GB" dirty="0"/>
          </a:p>
        </p:txBody>
      </p:sp>
      <p:pic>
        <p:nvPicPr>
          <p:cNvPr id="4" name="Picture 3">
            <a:extLst>
              <a:ext uri="{FF2B5EF4-FFF2-40B4-BE49-F238E27FC236}">
                <a16:creationId xmlns:a16="http://schemas.microsoft.com/office/drawing/2014/main" id="{1777D4F9-5AE8-DC8C-C8ED-8A7B6F7F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83" y="90193"/>
            <a:ext cx="1618488" cy="2161032"/>
          </a:xfrm>
          <a:prstGeom prst="rect">
            <a:avLst/>
          </a:prstGeom>
        </p:spPr>
      </p:pic>
      <p:pic>
        <p:nvPicPr>
          <p:cNvPr id="6" name="Graphic 5">
            <a:extLst>
              <a:ext uri="{FF2B5EF4-FFF2-40B4-BE49-F238E27FC236}">
                <a16:creationId xmlns:a16="http://schemas.microsoft.com/office/drawing/2014/main" id="{5581D997-4382-6D98-DDE0-3C13CCB5256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61399" y="503210"/>
            <a:ext cx="4648200" cy="1143000"/>
          </a:xfrm>
          <a:prstGeom prst="rect">
            <a:avLst/>
          </a:prstGeom>
        </p:spPr>
      </p:pic>
      <p:pic>
        <p:nvPicPr>
          <p:cNvPr id="8" name="Picture 7">
            <a:extLst>
              <a:ext uri="{FF2B5EF4-FFF2-40B4-BE49-F238E27FC236}">
                <a16:creationId xmlns:a16="http://schemas.microsoft.com/office/drawing/2014/main" id="{AAC144E3-C46A-77D2-4284-2D1147E5276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44711" y="90193"/>
            <a:ext cx="2161032" cy="2161032"/>
          </a:xfrm>
          <a:prstGeom prst="rect">
            <a:avLst/>
          </a:prstGeom>
        </p:spPr>
      </p:pic>
      <p:sp>
        <p:nvSpPr>
          <p:cNvPr id="3" name="Rectangle 2"/>
          <p:cNvSpPr/>
          <p:nvPr/>
        </p:nvSpPr>
        <p:spPr>
          <a:xfrm>
            <a:off x="188283" y="2639029"/>
            <a:ext cx="3658888" cy="328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89969" y="1914435"/>
            <a:ext cx="6839261" cy="1200329"/>
          </a:xfrm>
          <a:prstGeom prst="rect">
            <a:avLst/>
          </a:prstGeom>
          <a:noFill/>
        </p:spPr>
        <p:txBody>
          <a:bodyPr wrap="square" rtlCol="0">
            <a:spAutoFit/>
          </a:bodyPr>
          <a:lstStyle/>
          <a:p>
            <a:r>
              <a:rPr lang="en-GB" dirty="0"/>
              <a:t>This research was </a:t>
            </a:r>
            <a:r>
              <a:rPr lang="en-GB" dirty="0" smtClean="0"/>
              <a:t>supported </a:t>
            </a:r>
            <a:r>
              <a:rPr lang="en-GB" dirty="0"/>
              <a:t>by Science Fund of Republic of Serbia #Grant Number. 7743504, Physicochemical aspects of rhythmicity in neuroendocrine systems: Dynamic and kinetic investigations of underlying reaction networks and their main compounds, NES.</a:t>
            </a:r>
            <a:endParaRPr lang="en-US" dirty="0"/>
          </a:p>
        </p:txBody>
      </p:sp>
      <p:sp>
        <p:nvSpPr>
          <p:cNvPr id="7" name="TextBox 6"/>
          <p:cNvSpPr txBox="1"/>
          <p:nvPr/>
        </p:nvSpPr>
        <p:spPr>
          <a:xfrm>
            <a:off x="2940233" y="3982732"/>
            <a:ext cx="5690532" cy="646331"/>
          </a:xfrm>
          <a:prstGeom prst="rect">
            <a:avLst/>
          </a:prstGeom>
          <a:noFill/>
        </p:spPr>
        <p:txBody>
          <a:bodyPr wrap="none" rtlCol="0">
            <a:spAutoFit/>
          </a:bodyPr>
          <a:lstStyle/>
          <a:p>
            <a:r>
              <a:rPr lang="en-US" sz="3600" dirty="0" smtClean="0"/>
              <a:t>Thank you for your attention!</a:t>
            </a:r>
            <a:endParaRPr lang="en-US" sz="3600" dirty="0"/>
          </a:p>
        </p:txBody>
      </p:sp>
    </p:spTree>
    <p:extLst>
      <p:ext uri="{BB962C8B-B14F-4D97-AF65-F5344CB8AC3E}">
        <p14:creationId xmlns:p14="http://schemas.microsoft.com/office/powerpoint/2010/main" val="304181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279AAE-63CE-51F1-0038-1B3F5D811B74}"/>
              </a:ext>
            </a:extLst>
          </p:cNvPr>
          <p:cNvSpPr>
            <a:spLocks noGrp="1"/>
          </p:cNvSpPr>
          <p:nvPr>
            <p:ph idx="1"/>
          </p:nvPr>
        </p:nvSpPr>
        <p:spPr>
          <a:xfrm>
            <a:off x="838200" y="1523919"/>
            <a:ext cx="10515600" cy="4351338"/>
          </a:xfrm>
        </p:spPr>
        <p:txBody>
          <a:bodyPr>
            <a:normAutofit/>
          </a:bodyPr>
          <a:lstStyle/>
          <a:p>
            <a:r>
              <a:rPr lang="en-US" dirty="0"/>
              <a:t>Intermittent oscillations are one of the most intriguing non-linear phenomena in reaction systems. They occur when two attractors coexist in the phase space of the dynamical system and cause apparently unpredictable behavior with sudden jumps between bursts of large amplitude oscillations and potentially long quiescent periods. Our model of oscillatory reaction explains the role of the slow manifold governing intermittent oscillations.</a:t>
            </a:r>
          </a:p>
          <a:p>
            <a:endParaRPr lang="en-GB" dirty="0"/>
          </a:p>
        </p:txBody>
      </p:sp>
    </p:spTree>
    <p:extLst>
      <p:ext uri="{BB962C8B-B14F-4D97-AF65-F5344CB8AC3E}">
        <p14:creationId xmlns:p14="http://schemas.microsoft.com/office/powerpoint/2010/main" val="282925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1481679"/>
              </p:ext>
            </p:extLst>
          </p:nvPr>
        </p:nvGraphicFramePr>
        <p:xfrm>
          <a:off x="8024326" y="895738"/>
          <a:ext cx="3750907" cy="2987040"/>
        </p:xfrm>
        <a:graphic>
          <a:graphicData uri="http://schemas.openxmlformats.org/drawingml/2006/table">
            <a:tbl>
              <a:tblPr firstRow="1" firstCol="1" bandRow="1">
                <a:tableStyleId>{5C22544A-7EE6-4342-B048-85BDC9FD1C3A}</a:tableStyleId>
              </a:tblPr>
              <a:tblGrid>
                <a:gridCol w="3750907">
                  <a:extLst>
                    <a:ext uri="{9D8B030D-6E8A-4147-A177-3AD203B41FA5}">
                      <a16:colId xmlns:a16="http://schemas.microsoft.com/office/drawing/2014/main" val="2960036891"/>
                    </a:ext>
                  </a:extLst>
                </a:gridCol>
              </a:tblGrid>
              <a:tr h="351691">
                <a:tc>
                  <a:txBody>
                    <a:bodyPr/>
                    <a:lstStyle/>
                    <a:p>
                      <a:pPr algn="ctr">
                        <a:spcAft>
                          <a:spcPts val="0"/>
                        </a:spcAft>
                      </a:pPr>
                      <a:endParaRPr lang="pl-PL" sz="2800">
                        <a:solidFill>
                          <a:srgbClr val="FF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75491557"/>
                  </a:ext>
                </a:extLst>
              </a:tr>
              <a:tr h="1055072">
                <a:tc>
                  <a:txBody>
                    <a:bodyPr/>
                    <a:lstStyle/>
                    <a:p>
                      <a:pPr algn="just">
                        <a:spcAft>
                          <a:spcPts val="0"/>
                        </a:spcAft>
                      </a:pPr>
                      <a:r>
                        <a:rPr lang="en-US" sz="2800" dirty="0">
                          <a:effectLst/>
                        </a:rPr>
                        <a:t>Figure 1. Continuous Stirred Tank Reactor (CSTR). If pumps are removed, the batch reactor is obtained.</a:t>
                      </a:r>
                    </a:p>
                    <a:p>
                      <a:pPr algn="just">
                        <a:spcAft>
                          <a:spcPts val="0"/>
                        </a:spcAft>
                      </a:pPr>
                      <a:r>
                        <a:rPr lang="en-US" sz="2800" dirty="0">
                          <a:effectLst/>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24650244"/>
                  </a:ext>
                </a:extLst>
              </a:tr>
            </a:tbl>
          </a:graphicData>
        </a:graphic>
      </p:graphicFrame>
      <p:pic>
        <p:nvPicPr>
          <p:cNvPr id="10241" name="Picture 1" descr="slika 1 PCCP (2)"/>
          <p:cNvPicPr>
            <a:picLocks noChangeAspect="1" noChangeArrowheads="1"/>
          </p:cNvPicPr>
          <p:nvPr/>
        </p:nvPicPr>
        <p:blipFill>
          <a:blip r:embed="rId2">
            <a:extLst>
              <a:ext uri="{28A0092B-C50C-407E-A947-70E740481C1C}">
                <a14:useLocalDpi xmlns:a14="http://schemas.microsoft.com/office/drawing/2010/main" val="0"/>
              </a:ext>
            </a:extLst>
          </a:blip>
          <a:srcRect b="14886"/>
          <a:stretch>
            <a:fillRect/>
          </a:stretch>
        </p:blipFill>
        <p:spPr bwMode="auto">
          <a:xfrm>
            <a:off x="328501" y="747287"/>
            <a:ext cx="6953880" cy="525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19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25"/>
          <p:cNvSpPr txBox="1">
            <a:spLocks noChangeArrowheads="1"/>
          </p:cNvSpPr>
          <p:nvPr/>
        </p:nvSpPr>
        <p:spPr bwMode="auto">
          <a:xfrm>
            <a:off x="8459788" y="123826"/>
            <a:ext cx="2266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3600">
                <a:latin typeface="Times New Roman" panose="02020603050405020304" pitchFamily="18" charset="0"/>
              </a:rPr>
              <a:t>Reaction </a:t>
            </a:r>
            <a:endParaRPr lang="sr-Cyrl-RS" altLang="en-US" sz="3600">
              <a:latin typeface="Times New Roman" panose="02020603050405020304" pitchFamily="18" charset="0"/>
            </a:endParaRPr>
          </a:p>
          <a:p>
            <a:pPr eaLnBrk="1" hangingPunct="1">
              <a:spcBef>
                <a:spcPct val="0"/>
              </a:spcBef>
              <a:buClrTx/>
              <a:buSzTx/>
              <a:buFontTx/>
              <a:buNone/>
            </a:pPr>
            <a:r>
              <a:rPr lang="en-US" altLang="en-US" sz="3600">
                <a:latin typeface="Times New Roman" panose="02020603050405020304" pitchFamily="18" charset="0"/>
              </a:rPr>
              <a:t>mechanism</a:t>
            </a:r>
            <a:endParaRPr lang="sr-Latn-CS" altLang="en-US" sz="3600">
              <a:latin typeface="Times New Roman" panose="02020603050405020304" pitchFamily="18" charset="0"/>
            </a:endParaRPr>
          </a:p>
        </p:txBody>
      </p:sp>
      <p:sp>
        <p:nvSpPr>
          <p:cNvPr id="8195" name="Text Box 126"/>
          <p:cNvSpPr txBox="1">
            <a:spLocks noChangeArrowheads="1"/>
          </p:cNvSpPr>
          <p:nvPr/>
        </p:nvSpPr>
        <p:spPr bwMode="auto">
          <a:xfrm>
            <a:off x="8293100" y="1381126"/>
            <a:ext cx="237490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en-US" sz="1600">
                <a:latin typeface="Times New Roman" panose="02020603050405020304" pitchFamily="18" charset="0"/>
              </a:rPr>
              <a:t>Schmitz, G, </a:t>
            </a:r>
            <a:endParaRPr lang="sr-Cyrl-RS" altLang="en-US" sz="1600">
              <a:latin typeface="Times New Roman" panose="02020603050405020304" pitchFamily="18" charset="0"/>
            </a:endParaRPr>
          </a:p>
          <a:p>
            <a:pPr eaLnBrk="1" hangingPunct="1">
              <a:spcBef>
                <a:spcPct val="0"/>
              </a:spcBef>
              <a:buClrTx/>
              <a:buSzTx/>
              <a:buFontTx/>
              <a:buNone/>
            </a:pPr>
            <a:r>
              <a:rPr lang="fr-FR" altLang="en-US" sz="1600">
                <a:latin typeface="Times New Roman" panose="02020603050405020304" pitchFamily="18" charset="0"/>
              </a:rPr>
              <a:t>J. Chim. Phys. </a:t>
            </a:r>
            <a:endParaRPr lang="sr-Cyrl-RS" altLang="en-US" sz="1600">
              <a:latin typeface="Times New Roman" panose="02020603050405020304" pitchFamily="18" charset="0"/>
            </a:endParaRPr>
          </a:p>
          <a:p>
            <a:pPr eaLnBrk="1" hangingPunct="1">
              <a:spcBef>
                <a:spcPct val="0"/>
              </a:spcBef>
              <a:buClrTx/>
              <a:buSzTx/>
              <a:buFontTx/>
              <a:buNone/>
            </a:pPr>
            <a:r>
              <a:rPr lang="fr-FR" altLang="en-US" sz="1600">
                <a:latin typeface="Times New Roman" panose="02020603050405020304" pitchFamily="18" charset="0"/>
              </a:rPr>
              <a:t>84 (1987) 957-965.</a:t>
            </a:r>
            <a:endParaRPr lang="en-US" altLang="en-US" sz="1600">
              <a:latin typeface="Times New Roman" panose="02020603050405020304" pitchFamily="18" charset="0"/>
            </a:endParaRPr>
          </a:p>
          <a:p>
            <a:pPr eaLnBrk="1" hangingPunct="1">
              <a:spcBef>
                <a:spcPct val="0"/>
              </a:spcBef>
              <a:buClrTx/>
              <a:buSzTx/>
              <a:buFontTx/>
              <a:buNone/>
            </a:pPr>
            <a:endParaRPr lang="sr-Latn-CS" altLang="en-US" sz="1600">
              <a:latin typeface="Times New Roman" panose="02020603050405020304" pitchFamily="18" charset="0"/>
            </a:endParaRPr>
          </a:p>
          <a:p>
            <a:pPr eaLnBrk="1" hangingPunct="1">
              <a:spcBef>
                <a:spcPct val="0"/>
              </a:spcBef>
              <a:buClrTx/>
              <a:buSzTx/>
              <a:buFontTx/>
              <a:buNone/>
            </a:pPr>
            <a:r>
              <a:rPr lang="sr-Latn-CS" altLang="en-US" sz="1600">
                <a:latin typeface="Times New Roman" panose="02020603050405020304" pitchFamily="18" charset="0"/>
              </a:rPr>
              <a:t>Kolar-Anić, Lj, </a:t>
            </a:r>
          </a:p>
          <a:p>
            <a:pPr eaLnBrk="1" hangingPunct="1">
              <a:spcBef>
                <a:spcPct val="0"/>
              </a:spcBef>
              <a:buClrTx/>
              <a:buSzTx/>
              <a:buFontTx/>
              <a:buNone/>
            </a:pPr>
            <a:r>
              <a:rPr lang="sr-Latn-CS" altLang="en-US" sz="1600">
                <a:latin typeface="Times New Roman" panose="02020603050405020304" pitchFamily="18" charset="0"/>
              </a:rPr>
              <a:t>Schmitz, G, </a:t>
            </a:r>
          </a:p>
          <a:p>
            <a:pPr eaLnBrk="1" hangingPunct="1">
              <a:spcBef>
                <a:spcPct val="0"/>
              </a:spcBef>
              <a:buClrTx/>
              <a:buSzTx/>
              <a:buFontTx/>
              <a:buNone/>
            </a:pPr>
            <a:r>
              <a:rPr lang="sr-Latn-CS" altLang="en-US" sz="1600">
                <a:latin typeface="Times New Roman" panose="02020603050405020304" pitchFamily="18" charset="0"/>
              </a:rPr>
              <a:t>J.Chem.Soc.Faraday Trans. </a:t>
            </a:r>
          </a:p>
          <a:p>
            <a:pPr eaLnBrk="1" hangingPunct="1">
              <a:spcBef>
                <a:spcPct val="0"/>
              </a:spcBef>
              <a:buClrTx/>
              <a:buSzTx/>
              <a:buFontTx/>
              <a:buNone/>
            </a:pPr>
            <a:r>
              <a:rPr lang="sr-Latn-CS" altLang="en-US" sz="1600">
                <a:latin typeface="Times New Roman" panose="02020603050405020304" pitchFamily="18" charset="0"/>
              </a:rPr>
              <a:t>88 (1992) 2343-2349.</a:t>
            </a:r>
          </a:p>
          <a:p>
            <a:pPr eaLnBrk="1" hangingPunct="1">
              <a:spcBef>
                <a:spcPct val="0"/>
              </a:spcBef>
              <a:buClrTx/>
              <a:buSzTx/>
              <a:buFontTx/>
              <a:buNone/>
            </a:pPr>
            <a:r>
              <a:rPr lang="sr-Latn-CS" altLang="en-US" sz="1600">
                <a:latin typeface="Times New Roman" panose="02020603050405020304" pitchFamily="18" charset="0"/>
              </a:rPr>
              <a:t>Kolar-Anić, et al, </a:t>
            </a:r>
          </a:p>
          <a:p>
            <a:pPr eaLnBrk="1" hangingPunct="1">
              <a:spcBef>
                <a:spcPct val="0"/>
              </a:spcBef>
              <a:buClrTx/>
              <a:buSzTx/>
              <a:buFontTx/>
              <a:buNone/>
            </a:pPr>
            <a:r>
              <a:rPr lang="sr-Latn-CS" altLang="en-US" sz="1600">
                <a:latin typeface="Times New Roman" panose="02020603050405020304" pitchFamily="18" charset="0"/>
              </a:rPr>
              <a:t>React. Kinet. Catal. Lett. </a:t>
            </a:r>
          </a:p>
          <a:p>
            <a:pPr eaLnBrk="1" hangingPunct="1">
              <a:spcBef>
                <a:spcPct val="0"/>
              </a:spcBef>
              <a:buClrTx/>
              <a:buSzTx/>
              <a:buFontTx/>
              <a:buNone/>
            </a:pPr>
            <a:r>
              <a:rPr lang="sr-Latn-CS" altLang="en-US" sz="1600">
                <a:latin typeface="Times New Roman" panose="02020603050405020304" pitchFamily="18" charset="0"/>
              </a:rPr>
              <a:t>54 (1995) 35-41.</a:t>
            </a:r>
            <a:endParaRPr lang="en-US" altLang="en-US" sz="1600">
              <a:latin typeface="Times New Roman" panose="02020603050405020304" pitchFamily="18" charset="0"/>
            </a:endParaRPr>
          </a:p>
          <a:p>
            <a:pPr eaLnBrk="1" hangingPunct="1">
              <a:spcBef>
                <a:spcPct val="0"/>
              </a:spcBef>
              <a:buClrTx/>
              <a:buSzTx/>
              <a:buFontTx/>
              <a:buNone/>
            </a:pPr>
            <a:endParaRPr lang="sr-Latn-CS" altLang="en-US" sz="1600">
              <a:latin typeface="Times New Roman" panose="02020603050405020304" pitchFamily="18" charset="0"/>
            </a:endParaRPr>
          </a:p>
          <a:p>
            <a:pPr eaLnBrk="1" hangingPunct="1">
              <a:spcBef>
                <a:spcPct val="0"/>
              </a:spcBef>
              <a:buClrTx/>
              <a:buSzTx/>
              <a:buFontTx/>
              <a:buNone/>
            </a:pPr>
            <a:r>
              <a:rPr lang="sr-Latn-CS" altLang="en-US" sz="1600">
                <a:latin typeface="Times New Roman" panose="02020603050405020304" pitchFamily="18" charset="0"/>
              </a:rPr>
              <a:t>Lj</a:t>
            </a:r>
            <a:r>
              <a:rPr lang="en-US" altLang="en-US" sz="1600">
                <a:latin typeface="Times New Roman" panose="02020603050405020304" pitchFamily="18" charset="0"/>
              </a:rPr>
              <a:t>.</a:t>
            </a:r>
            <a:r>
              <a:rPr lang="sr-Latn-CS" altLang="en-US" sz="1600">
                <a:latin typeface="Times New Roman" panose="02020603050405020304" pitchFamily="18" charset="0"/>
              </a:rPr>
              <a:t> Kolar-Anić, et al</a:t>
            </a:r>
            <a:r>
              <a:rPr lang="en-US" altLang="en-US" sz="1600">
                <a:latin typeface="Times New Roman" panose="02020603050405020304" pitchFamily="18" charset="0"/>
              </a:rPr>
              <a:t>, </a:t>
            </a:r>
            <a:endParaRPr lang="sr-Cyrl-RS" altLang="en-US" sz="1600">
              <a:latin typeface="Times New Roman" panose="02020603050405020304" pitchFamily="18" charset="0"/>
            </a:endParaRPr>
          </a:p>
          <a:p>
            <a:pPr eaLnBrk="1" hangingPunct="1">
              <a:spcBef>
                <a:spcPct val="0"/>
              </a:spcBef>
              <a:buClrTx/>
              <a:buSzTx/>
              <a:buFontTx/>
              <a:buNone/>
            </a:pPr>
            <a:r>
              <a:rPr lang="en-US" altLang="en-US" sz="1600">
                <a:latin typeface="Times New Roman" panose="02020603050405020304" pitchFamily="18" charset="0"/>
              </a:rPr>
              <a:t>J.Chem.Soc.Faraday Trans., </a:t>
            </a:r>
            <a:endParaRPr lang="sr-Cyrl-RS" altLang="en-US" sz="1600">
              <a:latin typeface="Times New Roman" panose="02020603050405020304" pitchFamily="18" charset="0"/>
            </a:endParaRPr>
          </a:p>
          <a:p>
            <a:pPr eaLnBrk="1" hangingPunct="1">
              <a:spcBef>
                <a:spcPct val="0"/>
              </a:spcBef>
              <a:buClrTx/>
              <a:buSzTx/>
              <a:buFontTx/>
              <a:buNone/>
            </a:pPr>
            <a:r>
              <a:rPr lang="en-US" altLang="en-US" sz="1600">
                <a:latin typeface="Times New Roman" panose="02020603050405020304" pitchFamily="18" charset="0"/>
              </a:rPr>
              <a:t>93, (1997),2147-2152.</a:t>
            </a:r>
          </a:p>
          <a:p>
            <a:pPr eaLnBrk="1" hangingPunct="1">
              <a:spcBef>
                <a:spcPct val="0"/>
              </a:spcBef>
              <a:buClrTx/>
              <a:buSzTx/>
              <a:buFontTx/>
              <a:buNone/>
            </a:pPr>
            <a:endParaRPr lang="sr-Latn-CS" altLang="en-US" sz="1600">
              <a:latin typeface="Times New Roman" panose="02020603050405020304" pitchFamily="18" charset="0"/>
            </a:endParaRPr>
          </a:p>
          <a:p>
            <a:pPr eaLnBrk="1" hangingPunct="1">
              <a:spcBef>
                <a:spcPct val="0"/>
              </a:spcBef>
              <a:buClrTx/>
              <a:buSzTx/>
              <a:buFontTx/>
              <a:buNone/>
            </a:pPr>
            <a:r>
              <a:rPr lang="sr-Latn-CS" altLang="en-US" sz="1600">
                <a:latin typeface="Times New Roman" panose="02020603050405020304" pitchFamily="18" charset="0"/>
              </a:rPr>
              <a:t>Ž</a:t>
            </a:r>
            <a:r>
              <a:rPr lang="en-US" altLang="en-US" sz="1600">
                <a:latin typeface="Times New Roman" panose="02020603050405020304" pitchFamily="18" charset="0"/>
              </a:rPr>
              <a:t>.</a:t>
            </a:r>
            <a:r>
              <a:rPr lang="sr-Latn-CS" altLang="en-US" sz="1600">
                <a:latin typeface="Times New Roman" panose="02020603050405020304" pitchFamily="18" charset="0"/>
              </a:rPr>
              <a:t> Čupić, </a:t>
            </a:r>
          </a:p>
          <a:p>
            <a:pPr eaLnBrk="1" hangingPunct="1">
              <a:spcBef>
                <a:spcPct val="0"/>
              </a:spcBef>
              <a:buClrTx/>
              <a:buSzTx/>
              <a:buFontTx/>
              <a:buNone/>
            </a:pPr>
            <a:r>
              <a:rPr lang="sr-Latn-CS" altLang="en-US" sz="1600">
                <a:latin typeface="Times New Roman" panose="02020603050405020304" pitchFamily="18" charset="0"/>
              </a:rPr>
              <a:t>Lj</a:t>
            </a:r>
            <a:r>
              <a:rPr lang="en-US" altLang="en-US" sz="1600">
                <a:latin typeface="Times New Roman" panose="02020603050405020304" pitchFamily="18" charset="0"/>
              </a:rPr>
              <a:t>.</a:t>
            </a:r>
            <a:r>
              <a:rPr lang="sr-Latn-CS" altLang="en-US" sz="1600">
                <a:latin typeface="Times New Roman" panose="02020603050405020304" pitchFamily="18" charset="0"/>
              </a:rPr>
              <a:t> Kolar-Anić</a:t>
            </a:r>
            <a:r>
              <a:rPr lang="en-US" altLang="en-US" sz="1600">
                <a:latin typeface="Times New Roman" panose="02020603050405020304" pitchFamily="18" charset="0"/>
              </a:rPr>
              <a:t>, </a:t>
            </a:r>
            <a:endParaRPr lang="sr-Cyrl-RS" altLang="en-US" sz="1600">
              <a:latin typeface="Times New Roman" panose="02020603050405020304" pitchFamily="18" charset="0"/>
            </a:endParaRPr>
          </a:p>
          <a:p>
            <a:pPr eaLnBrk="1" hangingPunct="1">
              <a:spcBef>
                <a:spcPct val="0"/>
              </a:spcBef>
              <a:buClrTx/>
              <a:buSzTx/>
              <a:buFontTx/>
              <a:buNone/>
            </a:pPr>
            <a:r>
              <a:rPr lang="en-US" altLang="en-US" sz="1600">
                <a:latin typeface="Times New Roman" panose="02020603050405020304" pitchFamily="18" charset="0"/>
              </a:rPr>
              <a:t>J</a:t>
            </a:r>
            <a:r>
              <a:rPr lang="sr-Cyrl-RS" altLang="en-US" sz="1600">
                <a:latin typeface="Times New Roman" panose="02020603050405020304" pitchFamily="18" charset="0"/>
              </a:rPr>
              <a:t>.</a:t>
            </a:r>
            <a:r>
              <a:rPr lang="en-US" altLang="en-US" sz="1600">
                <a:latin typeface="Times New Roman" panose="02020603050405020304" pitchFamily="18" charset="0"/>
              </a:rPr>
              <a:t> Chem</a:t>
            </a:r>
            <a:r>
              <a:rPr lang="sr-Cyrl-RS" altLang="en-US" sz="1600">
                <a:latin typeface="Times New Roman" panose="02020603050405020304" pitchFamily="18" charset="0"/>
              </a:rPr>
              <a:t>.</a:t>
            </a:r>
            <a:r>
              <a:rPr lang="en-US" altLang="en-US" sz="1600">
                <a:latin typeface="Times New Roman" panose="02020603050405020304" pitchFamily="18" charset="0"/>
              </a:rPr>
              <a:t> Phys</a:t>
            </a:r>
            <a:r>
              <a:rPr lang="sr-Cyrl-RS" altLang="en-US" sz="1600">
                <a:latin typeface="Times New Roman" panose="02020603050405020304" pitchFamily="18" charset="0"/>
              </a:rPr>
              <a:t>.</a:t>
            </a:r>
            <a:r>
              <a:rPr lang="en-US" altLang="en-US" sz="1600">
                <a:latin typeface="Times New Roman" panose="02020603050405020304" pitchFamily="18" charset="0"/>
              </a:rPr>
              <a:t>, </a:t>
            </a:r>
            <a:endParaRPr lang="sr-Cyrl-RS" altLang="en-US" sz="1600">
              <a:latin typeface="Times New Roman" panose="02020603050405020304" pitchFamily="18" charset="0"/>
            </a:endParaRPr>
          </a:p>
          <a:p>
            <a:pPr eaLnBrk="1" hangingPunct="1">
              <a:spcBef>
                <a:spcPct val="0"/>
              </a:spcBef>
              <a:buClrTx/>
              <a:buSzTx/>
              <a:buFontTx/>
              <a:buNone/>
            </a:pPr>
            <a:r>
              <a:rPr lang="en-US" altLang="en-US" sz="1600">
                <a:latin typeface="Times New Roman" panose="02020603050405020304" pitchFamily="18" charset="0"/>
              </a:rPr>
              <a:t>110, (1999), 3951-3954.</a:t>
            </a:r>
          </a:p>
        </p:txBody>
      </p:sp>
      <p:pic>
        <p:nvPicPr>
          <p:cNvPr id="8196" name="Picture 127"/>
          <p:cNvPicPr>
            <a:picLocks noChangeAspect="1" noChangeArrowheads="1"/>
          </p:cNvPicPr>
          <p:nvPr/>
        </p:nvPicPr>
        <p:blipFill>
          <a:blip r:embed="rId2">
            <a:extLst>
              <a:ext uri="{28A0092B-C50C-407E-A947-70E740481C1C}">
                <a14:useLocalDpi xmlns:a14="http://schemas.microsoft.com/office/drawing/2010/main" val="0"/>
              </a:ext>
            </a:extLst>
          </a:blip>
          <a:srcRect r="42589"/>
          <a:stretch>
            <a:fillRect/>
          </a:stretch>
        </p:blipFill>
        <p:spPr bwMode="auto">
          <a:xfrm>
            <a:off x="1524000" y="-26988"/>
            <a:ext cx="6751638" cy="6858001"/>
          </a:xfrm>
          <a:prstGeom prst="rect">
            <a:avLst/>
          </a:prstGeom>
          <a:noFill/>
          <a:ln>
            <a:noFill/>
          </a:ln>
        </p:spPr>
      </p:pic>
    </p:spTree>
    <p:extLst>
      <p:ext uri="{BB962C8B-B14F-4D97-AF65-F5344CB8AC3E}">
        <p14:creationId xmlns:p14="http://schemas.microsoft.com/office/powerpoint/2010/main" val="1556959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3" name="Rectangle 11"/>
          <p:cNvSpPr>
            <a:spLocks noGrp="1" noChangeArrowheads="1"/>
          </p:cNvSpPr>
          <p:nvPr>
            <p:ph type="title"/>
          </p:nvPr>
        </p:nvSpPr>
        <p:spPr>
          <a:xfrm>
            <a:off x="1981200" y="0"/>
            <a:ext cx="8229600" cy="1371600"/>
          </a:xfrm>
        </p:spPr>
        <p:txBody>
          <a:bodyPr/>
          <a:lstStyle/>
          <a:p>
            <a:pPr eaLnBrk="1" hangingPunct="1">
              <a:defRPr/>
            </a:pPr>
            <a:r>
              <a:rPr lang="en-US" altLang="en-US" smtClean="0"/>
              <a:t>R</a:t>
            </a:r>
            <a:r>
              <a:rPr lang="sr-Cyrl-RS" altLang="en-US" smtClean="0"/>
              <a:t>eac</a:t>
            </a:r>
            <a:r>
              <a:rPr lang="en-US" altLang="en-US" smtClean="0"/>
              <a:t>tion rates</a:t>
            </a:r>
            <a:endParaRPr lang="sr-Latn-CS" altLang="en-US" smtClean="0"/>
          </a:p>
        </p:txBody>
      </p:sp>
      <p:pic>
        <p:nvPicPr>
          <p:cNvPr id="9219"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0" y="1358900"/>
            <a:ext cx="5905500" cy="5499100"/>
          </a:xfrm>
          <a:noFill/>
        </p:spPr>
      </p:pic>
    </p:spTree>
    <p:extLst>
      <p:ext uri="{BB962C8B-B14F-4D97-AF65-F5344CB8AC3E}">
        <p14:creationId xmlns:p14="http://schemas.microsoft.com/office/powerpoint/2010/main" val="352205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r="43744"/>
          <a:stretch>
            <a:fillRect/>
          </a:stretch>
        </p:blipFill>
        <p:spPr bwMode="auto">
          <a:xfrm>
            <a:off x="1524000" y="1052513"/>
            <a:ext cx="7956550" cy="5707062"/>
          </a:xfrm>
          <a:prstGeom prst="rect">
            <a:avLst/>
          </a:prstGeom>
          <a:noFill/>
          <a:ln>
            <a:noFill/>
          </a:ln>
          <a:effectLst/>
        </p:spPr>
      </p:pic>
      <p:sp>
        <p:nvSpPr>
          <p:cNvPr id="10243" name="Text Box 6"/>
          <p:cNvSpPr txBox="1">
            <a:spLocks noChangeArrowheads="1"/>
          </p:cNvSpPr>
          <p:nvPr/>
        </p:nvSpPr>
        <p:spPr bwMode="auto">
          <a:xfrm>
            <a:off x="1703389" y="101601"/>
            <a:ext cx="5191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a:latin typeface="Times New Roman" panose="02020603050405020304" pitchFamily="18" charset="0"/>
              </a:rPr>
              <a:t>R</a:t>
            </a:r>
            <a:r>
              <a:rPr lang="sr-Cyrl-RS" altLang="en-US" sz="2800">
                <a:latin typeface="Times New Roman" panose="02020603050405020304" pitchFamily="18" charset="0"/>
              </a:rPr>
              <a:t>eac</a:t>
            </a:r>
            <a:r>
              <a:rPr lang="en-US" altLang="en-US" sz="2800">
                <a:latin typeface="Times New Roman" panose="02020603050405020304" pitchFamily="18" charset="0"/>
              </a:rPr>
              <a:t>t</a:t>
            </a:r>
            <a:r>
              <a:rPr lang="sr-Cyrl-RS" altLang="en-US" sz="2800">
                <a:latin typeface="Times New Roman" panose="02020603050405020304" pitchFamily="18" charset="0"/>
              </a:rPr>
              <a:t>ion d</a:t>
            </a:r>
            <a:r>
              <a:rPr lang="en-US" altLang="en-US" sz="2800">
                <a:latin typeface="Times New Roman" panose="02020603050405020304" pitchFamily="18" charset="0"/>
              </a:rPr>
              <a:t>y</a:t>
            </a:r>
            <a:r>
              <a:rPr lang="sr-Cyrl-RS" altLang="en-US" sz="2800">
                <a:latin typeface="Times New Roman" panose="02020603050405020304" pitchFamily="18" charset="0"/>
              </a:rPr>
              <a:t>nami</a:t>
            </a:r>
            <a:r>
              <a:rPr lang="en-US" altLang="en-US" sz="2800">
                <a:latin typeface="Times New Roman" panose="02020603050405020304" pitchFamily="18" charset="0"/>
              </a:rPr>
              <a:t>cs</a:t>
            </a:r>
            <a:r>
              <a:rPr lang="sr-Cyrl-RS" altLang="en-US" sz="2800">
                <a:latin typeface="Times New Roman" panose="02020603050405020304" pitchFamily="18" charset="0"/>
              </a:rPr>
              <a:t> </a:t>
            </a:r>
            <a:r>
              <a:rPr lang="en-US" altLang="en-US" sz="2800">
                <a:latin typeface="Times New Roman" panose="02020603050405020304" pitchFamily="18" charset="0"/>
              </a:rPr>
              <a:t>in batch</a:t>
            </a:r>
            <a:r>
              <a:rPr lang="sr-Cyrl-RS" altLang="en-US" sz="2800">
                <a:latin typeface="Times New Roman" panose="02020603050405020304" pitchFamily="18" charset="0"/>
              </a:rPr>
              <a:t> rea</a:t>
            </a:r>
            <a:r>
              <a:rPr lang="en-US" altLang="en-US" sz="2800">
                <a:latin typeface="Times New Roman" panose="02020603050405020304" pitchFamily="18" charset="0"/>
              </a:rPr>
              <a:t>c</a:t>
            </a:r>
            <a:r>
              <a:rPr lang="sr-Cyrl-RS" altLang="en-US" sz="2800">
                <a:latin typeface="Times New Roman" panose="02020603050405020304" pitchFamily="18" charset="0"/>
              </a:rPr>
              <a:t>tor</a:t>
            </a:r>
            <a:endParaRPr lang="sr-Latn-CS" altLang="en-US" sz="2800">
              <a:latin typeface="Times New Roman" panose="02020603050405020304" pitchFamily="18" charset="0"/>
            </a:endParaRPr>
          </a:p>
        </p:txBody>
      </p:sp>
    </p:spTree>
    <p:extLst>
      <p:ext uri="{BB962C8B-B14F-4D97-AF65-F5344CB8AC3E}">
        <p14:creationId xmlns:p14="http://schemas.microsoft.com/office/powerpoint/2010/main" val="91084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hqprint">
            <a:extLst>
              <a:ext uri="{28A0092B-C50C-407E-A947-70E740481C1C}">
                <a14:useLocalDpi xmlns:a14="http://schemas.microsoft.com/office/drawing/2010/main" val="0"/>
              </a:ext>
            </a:extLst>
          </a:blip>
          <a:srcRect r="40619"/>
          <a:stretch>
            <a:fillRect/>
          </a:stretch>
        </p:blipFill>
        <p:spPr bwMode="auto">
          <a:xfrm>
            <a:off x="3935413" y="2276476"/>
            <a:ext cx="5834062" cy="3960813"/>
          </a:xfrm>
          <a:prstGeom prst="rect">
            <a:avLst/>
          </a:prstGeom>
          <a:noFill/>
          <a:ln>
            <a:noFill/>
          </a:ln>
          <a:effectLst/>
        </p:spPr>
      </p:pic>
      <p:sp>
        <p:nvSpPr>
          <p:cNvPr id="11267" name="AutoShape 3"/>
          <p:cNvSpPr>
            <a:spLocks noChangeArrowheads="1"/>
          </p:cNvSpPr>
          <p:nvPr/>
        </p:nvSpPr>
        <p:spPr bwMode="auto">
          <a:xfrm>
            <a:off x="2208213" y="5734050"/>
            <a:ext cx="1439862" cy="215900"/>
          </a:xfrm>
          <a:prstGeom prst="rightArrow">
            <a:avLst>
              <a:gd name="adj1" fmla="val 50000"/>
              <a:gd name="adj2" fmla="val 166728"/>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GB" altLang="en-US" sz="1800"/>
          </a:p>
        </p:txBody>
      </p:sp>
      <p:sp>
        <p:nvSpPr>
          <p:cNvPr id="11268" name="Text Box 10"/>
          <p:cNvSpPr txBox="1">
            <a:spLocks noChangeArrowheads="1"/>
          </p:cNvSpPr>
          <p:nvPr/>
        </p:nvSpPr>
        <p:spPr bwMode="auto">
          <a:xfrm>
            <a:off x="1730376" y="188914"/>
            <a:ext cx="5546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a:latin typeface="Times New Roman" panose="02020603050405020304" pitchFamily="18" charset="0"/>
              </a:rPr>
              <a:t>Nullclines of BL in batch</a:t>
            </a:r>
            <a:r>
              <a:rPr lang="sr-Latn-CS" altLang="en-US">
                <a:latin typeface="Times New Roman" panose="02020603050405020304" pitchFamily="18" charset="0"/>
              </a:rPr>
              <a:t> rea</a:t>
            </a:r>
            <a:r>
              <a:rPr lang="en-US" altLang="en-US">
                <a:latin typeface="Times New Roman" panose="02020603050405020304" pitchFamily="18" charset="0"/>
              </a:rPr>
              <a:t>c</a:t>
            </a:r>
            <a:r>
              <a:rPr lang="sr-Latn-CS" altLang="en-US">
                <a:latin typeface="Times New Roman" panose="02020603050405020304" pitchFamily="18" charset="0"/>
              </a:rPr>
              <a:t>tor</a:t>
            </a:r>
          </a:p>
        </p:txBody>
      </p:sp>
      <p:sp>
        <p:nvSpPr>
          <p:cNvPr id="11269" name="Text Box 11"/>
          <p:cNvSpPr txBox="1">
            <a:spLocks noChangeArrowheads="1"/>
          </p:cNvSpPr>
          <p:nvPr/>
        </p:nvSpPr>
        <p:spPr bwMode="auto">
          <a:xfrm>
            <a:off x="2208213" y="5348288"/>
            <a:ext cx="104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latin typeface="Times New Roman" panose="02020603050405020304" pitchFamily="18" charset="0"/>
              </a:rPr>
              <a:t>SLOW</a:t>
            </a:r>
            <a:endParaRPr lang="sr-Latn-CS" altLang="en-US" sz="2400">
              <a:latin typeface="Times New Roman" panose="02020603050405020304" pitchFamily="18" charset="0"/>
            </a:endParaRPr>
          </a:p>
        </p:txBody>
      </p:sp>
      <p:sp>
        <p:nvSpPr>
          <p:cNvPr id="11270" name="Text Box 12"/>
          <p:cNvSpPr txBox="1">
            <a:spLocks noChangeArrowheads="1"/>
          </p:cNvSpPr>
          <p:nvPr/>
        </p:nvSpPr>
        <p:spPr bwMode="auto">
          <a:xfrm>
            <a:off x="2208214" y="2420938"/>
            <a:ext cx="93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latin typeface="Times New Roman" panose="02020603050405020304" pitchFamily="18" charset="0"/>
              </a:rPr>
              <a:t>FAST</a:t>
            </a:r>
            <a:endParaRPr lang="sr-Latn-CS" altLang="en-US" sz="2400">
              <a:latin typeface="Times New Roman" panose="02020603050405020304" pitchFamily="18" charset="0"/>
            </a:endParaRPr>
          </a:p>
        </p:txBody>
      </p:sp>
      <p:sp>
        <p:nvSpPr>
          <p:cNvPr id="11271" name="Text Box 13"/>
          <p:cNvSpPr txBox="1">
            <a:spLocks noChangeArrowheads="1"/>
          </p:cNvSpPr>
          <p:nvPr/>
        </p:nvSpPr>
        <p:spPr bwMode="auto">
          <a:xfrm>
            <a:off x="2208214" y="3284538"/>
            <a:ext cx="93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latin typeface="Times New Roman" panose="02020603050405020304" pitchFamily="18" charset="0"/>
              </a:rPr>
              <a:t>FAST</a:t>
            </a:r>
            <a:endParaRPr lang="sr-Latn-CS" altLang="en-US" sz="2400">
              <a:latin typeface="Times New Roman" panose="02020603050405020304" pitchFamily="18" charset="0"/>
            </a:endParaRPr>
          </a:p>
        </p:txBody>
      </p:sp>
      <p:sp>
        <p:nvSpPr>
          <p:cNvPr id="11272" name="Text Box 14"/>
          <p:cNvSpPr txBox="1">
            <a:spLocks noChangeArrowheads="1"/>
          </p:cNvSpPr>
          <p:nvPr/>
        </p:nvSpPr>
        <p:spPr bwMode="auto">
          <a:xfrm>
            <a:off x="2208214" y="4005263"/>
            <a:ext cx="93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latin typeface="Times New Roman" panose="02020603050405020304" pitchFamily="18" charset="0"/>
              </a:rPr>
              <a:t>FAST</a:t>
            </a:r>
            <a:endParaRPr lang="sr-Latn-CS" altLang="en-US" sz="2400">
              <a:latin typeface="Times New Roman" panose="02020603050405020304" pitchFamily="18" charset="0"/>
            </a:endParaRPr>
          </a:p>
        </p:txBody>
      </p:sp>
      <p:sp>
        <p:nvSpPr>
          <p:cNvPr id="11273" name="Text Box 15"/>
          <p:cNvSpPr txBox="1">
            <a:spLocks noChangeArrowheads="1"/>
          </p:cNvSpPr>
          <p:nvPr/>
        </p:nvSpPr>
        <p:spPr bwMode="auto">
          <a:xfrm>
            <a:off x="2208214" y="4724400"/>
            <a:ext cx="93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latin typeface="Times New Roman" panose="02020603050405020304" pitchFamily="18" charset="0"/>
              </a:rPr>
              <a:t>FAST</a:t>
            </a:r>
            <a:endParaRPr lang="sr-Latn-CS" altLang="en-US" sz="2400">
              <a:latin typeface="Times New Roman" panose="02020603050405020304" pitchFamily="18" charset="0"/>
            </a:endParaRPr>
          </a:p>
        </p:txBody>
      </p:sp>
    </p:spTree>
    <p:extLst>
      <p:ext uri="{BB962C8B-B14F-4D97-AF65-F5344CB8AC3E}">
        <p14:creationId xmlns:p14="http://schemas.microsoft.com/office/powerpoint/2010/main" val="2495969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GB" altLang="en-US" sz="1800"/>
          </a:p>
        </p:txBody>
      </p:sp>
      <p:sp>
        <p:nvSpPr>
          <p:cNvPr id="12291"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GB" altLang="en-US" sz="1800"/>
          </a:p>
        </p:txBody>
      </p:sp>
      <p:graphicFrame>
        <p:nvGraphicFramePr>
          <p:cNvPr id="12292" name="Object 4"/>
          <p:cNvGraphicFramePr>
            <a:graphicFrameLocks noChangeAspect="1"/>
          </p:cNvGraphicFramePr>
          <p:nvPr>
            <p:extLst>
              <p:ext uri="{D42A27DB-BD31-4B8C-83A1-F6EECF244321}">
                <p14:modId xmlns:p14="http://schemas.microsoft.com/office/powerpoint/2010/main" val="2302877299"/>
              </p:ext>
            </p:extLst>
          </p:nvPr>
        </p:nvGraphicFramePr>
        <p:xfrm>
          <a:off x="1524001" y="1341438"/>
          <a:ext cx="9174163" cy="4032250"/>
        </p:xfrm>
        <a:graphic>
          <a:graphicData uri="http://schemas.openxmlformats.org/presentationml/2006/ole">
            <mc:AlternateContent xmlns:mc="http://schemas.openxmlformats.org/markup-compatibility/2006">
              <mc:Choice xmlns:v="urn:schemas-microsoft-com:vml" Requires="v">
                <p:oleObj spid="_x0000_s7185" name="Graph" r:id="rId3" imgW="4158691" imgH="1828800" progId="Origin50.Graph">
                  <p:embed/>
                </p:oleObj>
              </mc:Choice>
              <mc:Fallback>
                <p:oleObj name="Graph" r:id="rId3" imgW="4158691" imgH="1828800" progId="Origin50.Graph">
                  <p:embed/>
                  <p:pic>
                    <p:nvPicPr>
                      <p:cNvPr id="122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341438"/>
                        <a:ext cx="9174163" cy="40322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96006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508</Words>
  <Application>Microsoft Office PowerPoint</Application>
  <PresentationFormat>Widescreen</PresentationFormat>
  <Paragraphs>51</Paragraphs>
  <Slides>22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3" baseType="lpstr">
      <vt:lpstr>Arial</vt:lpstr>
      <vt:lpstr>Calibri</vt:lpstr>
      <vt:lpstr>Calibri Light</vt:lpstr>
      <vt:lpstr>Droid Sans Fallback</vt:lpstr>
      <vt:lpstr>FreeSans</vt:lpstr>
      <vt:lpstr>Liberation Serif;Times New Roma</vt:lpstr>
      <vt:lpstr>Tahoma</vt:lpstr>
      <vt:lpstr>Times New Roman</vt:lpstr>
      <vt:lpstr>Office Theme</vt:lpstr>
      <vt:lpstr>Graph</vt:lpstr>
      <vt:lpstr>Equation</vt:lpstr>
      <vt:lpstr>Slow manifold of the intermittent oscillatory reaction</vt:lpstr>
      <vt:lpstr>Belgrade Group</vt:lpstr>
      <vt:lpstr>PowerPoint Presentation</vt:lpstr>
      <vt:lpstr>PowerPoint Presentation</vt:lpstr>
      <vt:lpstr>PowerPoint Presentation</vt:lpstr>
      <vt:lpstr>Reaction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the non-linear dynamics of information flows in neuro-endocrine systems</dc:title>
  <dc:creator>Zeljko Cupic</dc:creator>
  <cp:lastModifiedBy>Korisnik</cp:lastModifiedBy>
  <cp:revision>36</cp:revision>
  <dcterms:created xsi:type="dcterms:W3CDTF">2023-06-19T11:07:22Z</dcterms:created>
  <dcterms:modified xsi:type="dcterms:W3CDTF">2023-09-06T17:45:19Z</dcterms:modified>
</cp:coreProperties>
</file>