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3"/>
  </p:notesMasterIdLst>
  <p:sldIdLst>
    <p:sldId id="256" r:id="rId2"/>
    <p:sldId id="284" r:id="rId3"/>
    <p:sldId id="285" r:id="rId4"/>
    <p:sldId id="286" r:id="rId5"/>
    <p:sldId id="287" r:id="rId6"/>
    <p:sldId id="288" r:id="rId7"/>
    <p:sldId id="289" r:id="rId8"/>
    <p:sldId id="290" r:id="rId9"/>
    <p:sldId id="291" r:id="rId10"/>
    <p:sldId id="292" r:id="rId11"/>
    <p:sldId id="293" r:id="rId12"/>
  </p:sldIdLst>
  <p:sldSz cx="10080625" cy="7559675"/>
  <p:notesSz cx="7559675" cy="10691813"/>
  <p:defaultTextStyle>
    <a:defPPr>
      <a:defRPr lang="en-GB"/>
    </a:defPPr>
    <a:lvl1pPr algn="l" defTabSz="457200"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DejaVu Sans"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DejaVu Sans"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DejaVu Sans"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DejaVu Sans"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DejaVu Sans" charset="0"/>
      </a:defRPr>
    </a:lvl5pPr>
    <a:lvl6pPr marL="2286000" algn="l" defTabSz="914400" rtl="0" eaLnBrk="1" latinLnBrk="0" hangingPunct="1">
      <a:defRPr kern="1200">
        <a:solidFill>
          <a:schemeClr val="bg1"/>
        </a:solidFill>
        <a:latin typeface="Arial" panose="020B0604020202020204" pitchFamily="34" charset="0"/>
        <a:ea typeface="+mn-ea"/>
        <a:cs typeface="DejaVu Sans" charset="0"/>
      </a:defRPr>
    </a:lvl6pPr>
    <a:lvl7pPr marL="2743200" algn="l" defTabSz="914400" rtl="0" eaLnBrk="1" latinLnBrk="0" hangingPunct="1">
      <a:defRPr kern="1200">
        <a:solidFill>
          <a:schemeClr val="bg1"/>
        </a:solidFill>
        <a:latin typeface="Arial" panose="020B0604020202020204" pitchFamily="34" charset="0"/>
        <a:ea typeface="+mn-ea"/>
        <a:cs typeface="DejaVu Sans" charset="0"/>
      </a:defRPr>
    </a:lvl7pPr>
    <a:lvl8pPr marL="3200400" algn="l" defTabSz="914400" rtl="0" eaLnBrk="1" latinLnBrk="0" hangingPunct="1">
      <a:defRPr kern="1200">
        <a:solidFill>
          <a:schemeClr val="bg1"/>
        </a:solidFill>
        <a:latin typeface="Arial" panose="020B0604020202020204" pitchFamily="34" charset="0"/>
        <a:ea typeface="+mn-ea"/>
        <a:cs typeface="DejaVu Sans" charset="0"/>
      </a:defRPr>
    </a:lvl8pPr>
    <a:lvl9pPr marL="3657600" algn="l" defTabSz="914400" rtl="0" eaLnBrk="1" latinLnBrk="0" hangingPunct="1">
      <a:defRPr kern="1200">
        <a:solidFill>
          <a:schemeClr val="bg1"/>
        </a:solidFill>
        <a:latin typeface="Arial" panose="020B0604020202020204" pitchFamily="34" charset="0"/>
        <a:ea typeface="+mn-ea"/>
        <a:cs typeface="DejaVu Sans"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0" d="100"/>
          <a:sy n="60" d="100"/>
        </p:scale>
        <p:origin x="1284" y="28"/>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AutoShape 1">
            <a:extLst>
              <a:ext uri="{FF2B5EF4-FFF2-40B4-BE49-F238E27FC236}">
                <a16:creationId xmlns:a16="http://schemas.microsoft.com/office/drawing/2014/main" id="{93E6A2B0-8363-4523-9EE0-F894CD36FBFF}"/>
              </a:ext>
            </a:extLst>
          </p:cNvPr>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098" name="AutoShape 2">
            <a:extLst>
              <a:ext uri="{FF2B5EF4-FFF2-40B4-BE49-F238E27FC236}">
                <a16:creationId xmlns:a16="http://schemas.microsoft.com/office/drawing/2014/main" id="{7F7AA797-E2A6-4C55-9A98-A3A78623DD20}"/>
              </a:ext>
            </a:extLst>
          </p:cNvPr>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099" name="AutoShape 3">
            <a:extLst>
              <a:ext uri="{FF2B5EF4-FFF2-40B4-BE49-F238E27FC236}">
                <a16:creationId xmlns:a16="http://schemas.microsoft.com/office/drawing/2014/main" id="{8FCB575D-2B98-45F0-A1D2-42E18602EA2D}"/>
              </a:ext>
            </a:extLst>
          </p:cNvPr>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00" name="Rectangle 4">
            <a:extLst>
              <a:ext uri="{FF2B5EF4-FFF2-40B4-BE49-F238E27FC236}">
                <a16:creationId xmlns:a16="http://schemas.microsoft.com/office/drawing/2014/main" id="{CD8ACC45-02D9-4106-9AE2-8D91D51EFE81}"/>
              </a:ext>
            </a:extLst>
          </p:cNvPr>
          <p:cNvSpPr>
            <a:spLocks noGrp="1" noRot="1" noChangeAspect="1" noChangeArrowheads="1"/>
          </p:cNvSpPr>
          <p:nvPr>
            <p:ph type="sldImg"/>
          </p:nvPr>
        </p:nvSpPr>
        <p:spPr bwMode="auto">
          <a:xfrm>
            <a:off x="1106488" y="812800"/>
            <a:ext cx="5338762" cy="4002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4101" name="Rectangle 5">
            <a:extLst>
              <a:ext uri="{FF2B5EF4-FFF2-40B4-BE49-F238E27FC236}">
                <a16:creationId xmlns:a16="http://schemas.microsoft.com/office/drawing/2014/main" id="{5699D759-F51D-498B-B16B-57E37729D8E0}"/>
              </a:ext>
            </a:extLst>
          </p:cNvPr>
          <p:cNvSpPr>
            <a:spLocks noGrp="1" noChangeArrowheads="1"/>
          </p:cNvSpPr>
          <p:nvPr>
            <p:ph type="body"/>
          </p:nvPr>
        </p:nvSpPr>
        <p:spPr bwMode="auto">
          <a:xfrm>
            <a:off x="755650" y="5078413"/>
            <a:ext cx="6042025" cy="4805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
        <p:nvSpPr>
          <p:cNvPr id="4102" name="Rectangle 6">
            <a:extLst>
              <a:ext uri="{FF2B5EF4-FFF2-40B4-BE49-F238E27FC236}">
                <a16:creationId xmlns:a16="http://schemas.microsoft.com/office/drawing/2014/main" id="{9AB03DE3-A300-4941-ABEB-F82847451F1D}"/>
              </a:ext>
            </a:extLst>
          </p:cNvPr>
          <p:cNvSpPr>
            <a:spLocks noGrp="1" noChangeArrowheads="1"/>
          </p:cNvSpPr>
          <p:nvPr>
            <p:ph type="hdr"/>
          </p:nvPr>
        </p:nvSpPr>
        <p:spPr bwMode="auto">
          <a:xfrm>
            <a:off x="0" y="0"/>
            <a:ext cx="3275013" cy="528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457200" algn="l"/>
                <a:tab pos="914400" algn="l"/>
                <a:tab pos="1371600" algn="l"/>
                <a:tab pos="1828800" algn="l"/>
                <a:tab pos="2286000" algn="l"/>
                <a:tab pos="2743200" algn="l"/>
                <a:tab pos="3200400" algn="l"/>
              </a:tabLst>
              <a:defRPr sz="1400">
                <a:solidFill>
                  <a:srgbClr val="000000"/>
                </a:solidFill>
                <a:latin typeface="Times New Roman" panose="02020603050405020304" pitchFamily="18" charset="0"/>
              </a:defRPr>
            </a:lvl1pPr>
          </a:lstStyle>
          <a:p>
            <a:endParaRPr lang="en-US" altLang="en-US"/>
          </a:p>
        </p:txBody>
      </p:sp>
      <p:sp>
        <p:nvSpPr>
          <p:cNvPr id="4103" name="Rectangle 7">
            <a:extLst>
              <a:ext uri="{FF2B5EF4-FFF2-40B4-BE49-F238E27FC236}">
                <a16:creationId xmlns:a16="http://schemas.microsoft.com/office/drawing/2014/main" id="{8F73C3CC-CE15-4355-A094-75F9ECD00666}"/>
              </a:ext>
            </a:extLst>
          </p:cNvPr>
          <p:cNvSpPr>
            <a:spLocks noGrp="1" noChangeArrowheads="1"/>
          </p:cNvSpPr>
          <p:nvPr>
            <p:ph type="dt"/>
          </p:nvPr>
        </p:nvSpPr>
        <p:spPr bwMode="auto">
          <a:xfrm>
            <a:off x="4278313" y="0"/>
            <a:ext cx="3275012" cy="528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buClrTx/>
              <a:buFontTx/>
              <a:buNone/>
              <a:tabLst>
                <a:tab pos="457200" algn="l"/>
                <a:tab pos="914400" algn="l"/>
                <a:tab pos="1371600" algn="l"/>
                <a:tab pos="1828800" algn="l"/>
                <a:tab pos="2286000" algn="l"/>
                <a:tab pos="2743200" algn="l"/>
                <a:tab pos="3200400" algn="l"/>
              </a:tabLst>
              <a:defRPr sz="1400">
                <a:solidFill>
                  <a:srgbClr val="000000"/>
                </a:solidFill>
                <a:latin typeface="Times New Roman" panose="02020603050405020304" pitchFamily="18" charset="0"/>
              </a:defRPr>
            </a:lvl1pPr>
          </a:lstStyle>
          <a:p>
            <a:endParaRPr lang="en-US" altLang="en-US"/>
          </a:p>
        </p:txBody>
      </p:sp>
      <p:sp>
        <p:nvSpPr>
          <p:cNvPr id="4104" name="Rectangle 8">
            <a:extLst>
              <a:ext uri="{FF2B5EF4-FFF2-40B4-BE49-F238E27FC236}">
                <a16:creationId xmlns:a16="http://schemas.microsoft.com/office/drawing/2014/main" id="{13F951F2-D172-4C38-B783-A578EA691849}"/>
              </a:ext>
            </a:extLst>
          </p:cNvPr>
          <p:cNvSpPr>
            <a:spLocks noGrp="1" noChangeArrowheads="1"/>
          </p:cNvSpPr>
          <p:nvPr>
            <p:ph type="ftr"/>
          </p:nvPr>
        </p:nvSpPr>
        <p:spPr bwMode="auto">
          <a:xfrm>
            <a:off x="0" y="10156825"/>
            <a:ext cx="3275013" cy="528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buClrTx/>
              <a:buFontTx/>
              <a:buNone/>
              <a:tabLst>
                <a:tab pos="457200" algn="l"/>
                <a:tab pos="914400" algn="l"/>
                <a:tab pos="1371600" algn="l"/>
                <a:tab pos="1828800" algn="l"/>
                <a:tab pos="2286000" algn="l"/>
                <a:tab pos="2743200" algn="l"/>
                <a:tab pos="3200400" algn="l"/>
              </a:tabLst>
              <a:defRPr sz="1400">
                <a:solidFill>
                  <a:srgbClr val="000000"/>
                </a:solidFill>
                <a:latin typeface="Times New Roman" panose="02020603050405020304" pitchFamily="18" charset="0"/>
              </a:defRPr>
            </a:lvl1pPr>
          </a:lstStyle>
          <a:p>
            <a:endParaRPr lang="en-US" altLang="en-US"/>
          </a:p>
        </p:txBody>
      </p:sp>
      <p:sp>
        <p:nvSpPr>
          <p:cNvPr id="4105" name="Rectangle 9">
            <a:extLst>
              <a:ext uri="{FF2B5EF4-FFF2-40B4-BE49-F238E27FC236}">
                <a16:creationId xmlns:a16="http://schemas.microsoft.com/office/drawing/2014/main" id="{A23B18B8-6E75-4AA7-9FC9-71649B2A9D71}"/>
              </a:ext>
            </a:extLst>
          </p:cNvPr>
          <p:cNvSpPr>
            <a:spLocks noGrp="1" noChangeArrowheads="1"/>
          </p:cNvSpPr>
          <p:nvPr>
            <p:ph type="sldNum"/>
          </p:nvPr>
        </p:nvSpPr>
        <p:spPr bwMode="auto">
          <a:xfrm>
            <a:off x="4278313" y="10156825"/>
            <a:ext cx="3275012" cy="528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buClrTx/>
              <a:buFontTx/>
              <a:buNone/>
              <a:tabLst>
                <a:tab pos="457200" algn="l"/>
                <a:tab pos="914400" algn="l"/>
                <a:tab pos="1371600" algn="l"/>
                <a:tab pos="1828800" algn="l"/>
                <a:tab pos="2286000" algn="l"/>
                <a:tab pos="2743200" algn="l"/>
                <a:tab pos="3200400" algn="l"/>
              </a:tabLst>
              <a:defRPr sz="1400">
                <a:solidFill>
                  <a:srgbClr val="000000"/>
                </a:solidFill>
                <a:latin typeface="Times New Roman" panose="02020603050405020304" pitchFamily="18" charset="0"/>
              </a:defRPr>
            </a:lvl1pPr>
          </a:lstStyle>
          <a:p>
            <a:fld id="{B3624CF7-2BCF-462E-AD6B-4F217D35CD33}"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3CDE9F15-1C10-4167-B6AD-DD694BBF05E0}"/>
              </a:ext>
            </a:extLst>
          </p:cNvPr>
          <p:cNvSpPr>
            <a:spLocks noGrp="1" noChangeArrowheads="1"/>
          </p:cNvSpPr>
          <p:nvPr>
            <p:ph type="sldNum"/>
          </p:nvPr>
        </p:nvSpPr>
        <p:spPr>
          <a:ln/>
        </p:spPr>
        <p:txBody>
          <a:bodyPr/>
          <a:lstStyle/>
          <a:p>
            <a:fld id="{719BA374-F32F-4E41-9AF6-D60202A1590C}" type="slidenum">
              <a:rPr lang="en-US" altLang="en-US"/>
              <a:pPr/>
              <a:t>1</a:t>
            </a:fld>
            <a:endParaRPr lang="en-US" altLang="en-US"/>
          </a:p>
        </p:txBody>
      </p:sp>
      <p:sp>
        <p:nvSpPr>
          <p:cNvPr id="16385" name="Rectangle 1">
            <a:extLst>
              <a:ext uri="{FF2B5EF4-FFF2-40B4-BE49-F238E27FC236}">
                <a16:creationId xmlns:a16="http://schemas.microsoft.com/office/drawing/2014/main" id="{99780E30-8B47-4932-AD3A-8B02D9AC0CF5}"/>
              </a:ext>
            </a:extLst>
          </p:cNvPr>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6" name="Rectangle 2">
            <a:extLst>
              <a:ext uri="{FF2B5EF4-FFF2-40B4-BE49-F238E27FC236}">
                <a16:creationId xmlns:a16="http://schemas.microsoft.com/office/drawing/2014/main" id="{BB694032-A552-4368-94B8-65D256BFC833}"/>
              </a:ext>
            </a:extLst>
          </p:cNvPr>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D8BA-E977-411B-BCC0-1A3291463DCE}"/>
              </a:ext>
            </a:extLst>
          </p:cNvPr>
          <p:cNvSpPr>
            <a:spLocks noGrp="1"/>
          </p:cNvSpPr>
          <p:nvPr>
            <p:ph type="ctrTitle"/>
          </p:nvPr>
        </p:nvSpPr>
        <p:spPr>
          <a:xfrm>
            <a:off x="1260475" y="1236663"/>
            <a:ext cx="7559675" cy="263207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6D2945C-DCB3-43D2-852A-44A06A39802B}"/>
              </a:ext>
            </a:extLst>
          </p:cNvPr>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D85A878-6C88-49F5-8F20-164FA4C6951E}"/>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6E9517A7-290C-4A0E-97A5-20008B845500}"/>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78AE195-2736-4E51-AB29-ECA6D85A10ED}"/>
              </a:ext>
            </a:extLst>
          </p:cNvPr>
          <p:cNvSpPr>
            <a:spLocks noGrp="1"/>
          </p:cNvSpPr>
          <p:nvPr>
            <p:ph type="sldNum" idx="12"/>
          </p:nvPr>
        </p:nvSpPr>
        <p:spPr/>
        <p:txBody>
          <a:bodyPr/>
          <a:lstStyle>
            <a:lvl1pPr>
              <a:defRPr/>
            </a:lvl1pPr>
          </a:lstStyle>
          <a:p>
            <a:fld id="{0F4D9F45-ED58-459A-B0C5-85019B23431E}" type="slidenum">
              <a:rPr lang="en-US" altLang="en-US"/>
              <a:pPr/>
              <a:t>‹#›</a:t>
            </a:fld>
            <a:endParaRPr lang="en-US" altLang="en-US"/>
          </a:p>
        </p:txBody>
      </p:sp>
    </p:spTree>
    <p:extLst>
      <p:ext uri="{BB962C8B-B14F-4D97-AF65-F5344CB8AC3E}">
        <p14:creationId xmlns:p14="http://schemas.microsoft.com/office/powerpoint/2010/main" val="379611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94A31-41C7-49CD-B851-F12C2063F7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CEFB788-5F94-4921-8883-D81AD052923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88BA02-05DC-49C4-AD59-208AD441F0B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6239C903-248D-4895-BCFD-A7D340C6153C}"/>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B7024DA3-0DC4-487D-8C91-22842D7E180F}"/>
              </a:ext>
            </a:extLst>
          </p:cNvPr>
          <p:cNvSpPr>
            <a:spLocks noGrp="1"/>
          </p:cNvSpPr>
          <p:nvPr>
            <p:ph type="sldNum" idx="12"/>
          </p:nvPr>
        </p:nvSpPr>
        <p:spPr/>
        <p:txBody>
          <a:bodyPr/>
          <a:lstStyle>
            <a:lvl1pPr>
              <a:defRPr/>
            </a:lvl1pPr>
          </a:lstStyle>
          <a:p>
            <a:fld id="{F6A2C892-6F04-4989-9385-BFD53812EFDE}" type="slidenum">
              <a:rPr lang="en-US" altLang="en-US"/>
              <a:pPr/>
              <a:t>‹#›</a:t>
            </a:fld>
            <a:endParaRPr lang="en-US" altLang="en-US"/>
          </a:p>
        </p:txBody>
      </p:sp>
    </p:spTree>
    <p:extLst>
      <p:ext uri="{BB962C8B-B14F-4D97-AF65-F5344CB8AC3E}">
        <p14:creationId xmlns:p14="http://schemas.microsoft.com/office/powerpoint/2010/main" val="785350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48C723-B36E-4962-9180-1B7E1073DF8F}"/>
              </a:ext>
            </a:extLst>
          </p:cNvPr>
          <p:cNvSpPr>
            <a:spLocks noGrp="1"/>
          </p:cNvSpPr>
          <p:nvPr>
            <p:ph type="title" orient="vert"/>
          </p:nvPr>
        </p:nvSpPr>
        <p:spPr>
          <a:xfrm>
            <a:off x="7302500" y="301625"/>
            <a:ext cx="2265363" cy="58451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CADD3F-47AD-449E-BD33-809F88E2DF91}"/>
              </a:ext>
            </a:extLst>
          </p:cNvPr>
          <p:cNvSpPr>
            <a:spLocks noGrp="1"/>
          </p:cNvSpPr>
          <p:nvPr>
            <p:ph type="body" orient="vert" idx="1"/>
          </p:nvPr>
        </p:nvSpPr>
        <p:spPr>
          <a:xfrm>
            <a:off x="503238" y="301625"/>
            <a:ext cx="6646862" cy="58451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4987B7-D166-465F-9CC6-242A1B678962}"/>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654E376-8A9A-4E4D-BDD6-A7372E472971}"/>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0747DE28-7F10-408D-AD38-A1B79AF0D1ED}"/>
              </a:ext>
            </a:extLst>
          </p:cNvPr>
          <p:cNvSpPr>
            <a:spLocks noGrp="1"/>
          </p:cNvSpPr>
          <p:nvPr>
            <p:ph type="sldNum" idx="12"/>
          </p:nvPr>
        </p:nvSpPr>
        <p:spPr/>
        <p:txBody>
          <a:bodyPr/>
          <a:lstStyle>
            <a:lvl1pPr>
              <a:defRPr/>
            </a:lvl1pPr>
          </a:lstStyle>
          <a:p>
            <a:fld id="{EE965956-8C61-4595-8FDB-58B0326D6137}" type="slidenum">
              <a:rPr lang="en-US" altLang="en-US"/>
              <a:pPr/>
              <a:t>‹#›</a:t>
            </a:fld>
            <a:endParaRPr lang="en-US" altLang="en-US"/>
          </a:p>
        </p:txBody>
      </p:sp>
    </p:spTree>
    <p:extLst>
      <p:ext uri="{BB962C8B-B14F-4D97-AF65-F5344CB8AC3E}">
        <p14:creationId xmlns:p14="http://schemas.microsoft.com/office/powerpoint/2010/main" val="1252665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6520C-98A1-4D6C-B61D-E55C3C9528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C43E43-F5AA-4E89-9B92-712FE46AB7A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FE07A-84E9-48CF-AC63-99CB5684C145}"/>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48A4C2F2-D859-4097-9536-D4EC22D08BAD}"/>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BC77BDE1-33CD-4EF2-BA11-769AFC07949A}"/>
              </a:ext>
            </a:extLst>
          </p:cNvPr>
          <p:cNvSpPr>
            <a:spLocks noGrp="1"/>
          </p:cNvSpPr>
          <p:nvPr>
            <p:ph type="sldNum" idx="12"/>
          </p:nvPr>
        </p:nvSpPr>
        <p:spPr/>
        <p:txBody>
          <a:bodyPr/>
          <a:lstStyle>
            <a:lvl1pPr>
              <a:defRPr/>
            </a:lvl1pPr>
          </a:lstStyle>
          <a:p>
            <a:fld id="{09443427-A737-4FE2-A18B-CE0B05646D91}" type="slidenum">
              <a:rPr lang="en-US" altLang="en-US"/>
              <a:pPr/>
              <a:t>‹#›</a:t>
            </a:fld>
            <a:endParaRPr lang="en-US" altLang="en-US"/>
          </a:p>
        </p:txBody>
      </p:sp>
    </p:spTree>
    <p:extLst>
      <p:ext uri="{BB962C8B-B14F-4D97-AF65-F5344CB8AC3E}">
        <p14:creationId xmlns:p14="http://schemas.microsoft.com/office/powerpoint/2010/main" val="3519955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AACD4-0C45-4AAE-A693-DEE0F17E9F67}"/>
              </a:ext>
            </a:extLst>
          </p:cNvPr>
          <p:cNvSpPr>
            <a:spLocks noGrp="1"/>
          </p:cNvSpPr>
          <p:nvPr>
            <p:ph type="title"/>
          </p:nvPr>
        </p:nvSpPr>
        <p:spPr>
          <a:xfrm>
            <a:off x="687388" y="1884363"/>
            <a:ext cx="8694737" cy="31448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71ED4A6-6F04-4FB1-ACD5-BBCD4EB44FEA}"/>
              </a:ext>
            </a:extLst>
          </p:cNvPr>
          <p:cNvSpPr>
            <a:spLocks noGrp="1"/>
          </p:cNvSpPr>
          <p:nvPr>
            <p:ph type="body" idx="1"/>
          </p:nvPr>
        </p:nvSpPr>
        <p:spPr>
          <a:xfrm>
            <a:off x="687388" y="5059363"/>
            <a:ext cx="8694737" cy="16525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54C569DA-97A7-43AD-AE0F-AE55571833C1}"/>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1419895-8F86-4562-80CD-AC42BA21FECB}"/>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C284293-D936-4492-B5CA-01820B116B08}"/>
              </a:ext>
            </a:extLst>
          </p:cNvPr>
          <p:cNvSpPr>
            <a:spLocks noGrp="1"/>
          </p:cNvSpPr>
          <p:nvPr>
            <p:ph type="sldNum" idx="12"/>
          </p:nvPr>
        </p:nvSpPr>
        <p:spPr/>
        <p:txBody>
          <a:bodyPr/>
          <a:lstStyle>
            <a:lvl1pPr>
              <a:defRPr/>
            </a:lvl1pPr>
          </a:lstStyle>
          <a:p>
            <a:fld id="{7FA529D7-A6A2-4A59-92CD-830F4633AF79}" type="slidenum">
              <a:rPr lang="en-US" altLang="en-US"/>
              <a:pPr/>
              <a:t>‹#›</a:t>
            </a:fld>
            <a:endParaRPr lang="en-US" altLang="en-US"/>
          </a:p>
        </p:txBody>
      </p:sp>
    </p:spTree>
    <p:extLst>
      <p:ext uri="{BB962C8B-B14F-4D97-AF65-F5344CB8AC3E}">
        <p14:creationId xmlns:p14="http://schemas.microsoft.com/office/powerpoint/2010/main" val="2207120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94499-5E8D-4371-A6CC-2B85C229E3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504D3E-CE77-41EA-8FE8-F4F53C5B062B}"/>
              </a:ext>
            </a:extLst>
          </p:cNvPr>
          <p:cNvSpPr>
            <a:spLocks noGrp="1"/>
          </p:cNvSpPr>
          <p:nvPr>
            <p:ph sz="half" idx="1"/>
          </p:nvPr>
        </p:nvSpPr>
        <p:spPr>
          <a:xfrm>
            <a:off x="503238" y="1768475"/>
            <a:ext cx="4456112" cy="43783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BEF4A9D-961E-4375-AFDC-4FA323F92D3F}"/>
              </a:ext>
            </a:extLst>
          </p:cNvPr>
          <p:cNvSpPr>
            <a:spLocks noGrp="1"/>
          </p:cNvSpPr>
          <p:nvPr>
            <p:ph sz="half" idx="2"/>
          </p:nvPr>
        </p:nvSpPr>
        <p:spPr>
          <a:xfrm>
            <a:off x="5111750" y="1768475"/>
            <a:ext cx="4456113" cy="43783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B5879E-FE81-44C0-B80F-EA8AED0FE4CD}"/>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AB781FD6-CF58-458D-9D93-23D44B11371A}"/>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A3ADFD1F-5DA1-4D9F-BC1C-776B15C941D4}"/>
              </a:ext>
            </a:extLst>
          </p:cNvPr>
          <p:cNvSpPr>
            <a:spLocks noGrp="1"/>
          </p:cNvSpPr>
          <p:nvPr>
            <p:ph type="sldNum" idx="12"/>
          </p:nvPr>
        </p:nvSpPr>
        <p:spPr/>
        <p:txBody>
          <a:bodyPr/>
          <a:lstStyle>
            <a:lvl1pPr>
              <a:defRPr/>
            </a:lvl1pPr>
          </a:lstStyle>
          <a:p>
            <a:fld id="{D7E2A964-6131-44AE-8709-746F3C667296}" type="slidenum">
              <a:rPr lang="en-US" altLang="en-US"/>
              <a:pPr/>
              <a:t>‹#›</a:t>
            </a:fld>
            <a:endParaRPr lang="en-US" altLang="en-US"/>
          </a:p>
        </p:txBody>
      </p:sp>
    </p:spTree>
    <p:extLst>
      <p:ext uri="{BB962C8B-B14F-4D97-AF65-F5344CB8AC3E}">
        <p14:creationId xmlns:p14="http://schemas.microsoft.com/office/powerpoint/2010/main" val="231252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EC100-5AF4-461C-BBAA-D53AE55F265B}"/>
              </a:ext>
            </a:extLst>
          </p:cNvPr>
          <p:cNvSpPr>
            <a:spLocks noGrp="1"/>
          </p:cNvSpPr>
          <p:nvPr>
            <p:ph type="title"/>
          </p:nvPr>
        </p:nvSpPr>
        <p:spPr>
          <a:xfrm>
            <a:off x="693738" y="403225"/>
            <a:ext cx="8694737" cy="14605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A2B55EE6-B428-4C79-908F-ECA18160AFCC}"/>
              </a:ext>
            </a:extLst>
          </p:cNvPr>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B312716-D1A2-4C14-A454-24809ED8F98B}"/>
              </a:ext>
            </a:extLst>
          </p:cNvPr>
          <p:cNvSpPr>
            <a:spLocks noGrp="1"/>
          </p:cNvSpPr>
          <p:nvPr>
            <p:ph sz="half" idx="2"/>
          </p:nvPr>
        </p:nvSpPr>
        <p:spPr>
          <a:xfrm>
            <a:off x="693738" y="2760663"/>
            <a:ext cx="4265612" cy="40624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CFA5673-F66E-457B-92AE-64BDE16706F0}"/>
              </a:ext>
            </a:extLst>
          </p:cNvPr>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D1CE670-B13D-49E2-928C-47C03FB2808A}"/>
              </a:ext>
            </a:extLst>
          </p:cNvPr>
          <p:cNvSpPr>
            <a:spLocks noGrp="1"/>
          </p:cNvSpPr>
          <p:nvPr>
            <p:ph sz="quarter" idx="4"/>
          </p:nvPr>
        </p:nvSpPr>
        <p:spPr>
          <a:xfrm>
            <a:off x="5103813" y="2760663"/>
            <a:ext cx="4284662" cy="40624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5F5728-F817-41FF-B57D-A000E7261346}"/>
              </a:ext>
            </a:extLst>
          </p:cNvPr>
          <p:cNvSpPr>
            <a:spLocks noGrp="1"/>
          </p:cNvSpPr>
          <p:nvPr>
            <p:ph type="dt"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A54D9F5F-C5D1-4335-8115-6E3CD7494852}"/>
              </a:ext>
            </a:extLst>
          </p:cNvPr>
          <p:cNvSpPr>
            <a:spLocks noGrp="1"/>
          </p:cNvSpPr>
          <p:nvPr>
            <p:ph type="ft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80EFE598-0D9F-4096-9683-53F166F9A886}"/>
              </a:ext>
            </a:extLst>
          </p:cNvPr>
          <p:cNvSpPr>
            <a:spLocks noGrp="1"/>
          </p:cNvSpPr>
          <p:nvPr>
            <p:ph type="sldNum" idx="12"/>
          </p:nvPr>
        </p:nvSpPr>
        <p:spPr/>
        <p:txBody>
          <a:bodyPr/>
          <a:lstStyle>
            <a:lvl1pPr>
              <a:defRPr/>
            </a:lvl1pPr>
          </a:lstStyle>
          <a:p>
            <a:fld id="{1D5D5574-747E-4652-AFBE-626800102AB5}" type="slidenum">
              <a:rPr lang="en-US" altLang="en-US"/>
              <a:pPr/>
              <a:t>‹#›</a:t>
            </a:fld>
            <a:endParaRPr lang="en-US" altLang="en-US"/>
          </a:p>
        </p:txBody>
      </p:sp>
    </p:spTree>
    <p:extLst>
      <p:ext uri="{BB962C8B-B14F-4D97-AF65-F5344CB8AC3E}">
        <p14:creationId xmlns:p14="http://schemas.microsoft.com/office/powerpoint/2010/main" val="3510146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FA54E-76A4-4519-94AD-44277948589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F153045-3B1A-428E-84BC-4D7031174ACC}"/>
              </a:ext>
            </a:extLst>
          </p:cNvPr>
          <p:cNvSpPr>
            <a:spLocks noGrp="1"/>
          </p:cNvSpPr>
          <p:nvPr>
            <p:ph type="dt"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70CFE2F4-7656-4E08-9284-E737A9CBAF67}"/>
              </a:ext>
            </a:extLst>
          </p:cNvPr>
          <p:cNvSpPr>
            <a:spLocks noGrp="1"/>
          </p:cNvSpPr>
          <p:nvPr>
            <p:ph type="ft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5170B536-BEBF-46E4-ACC8-C59F49CF43B5}"/>
              </a:ext>
            </a:extLst>
          </p:cNvPr>
          <p:cNvSpPr>
            <a:spLocks noGrp="1"/>
          </p:cNvSpPr>
          <p:nvPr>
            <p:ph type="sldNum" idx="12"/>
          </p:nvPr>
        </p:nvSpPr>
        <p:spPr/>
        <p:txBody>
          <a:bodyPr/>
          <a:lstStyle>
            <a:lvl1pPr>
              <a:defRPr/>
            </a:lvl1pPr>
          </a:lstStyle>
          <a:p>
            <a:fld id="{36FB64F8-4A83-48E5-B18C-FEF34EADBA68}" type="slidenum">
              <a:rPr lang="en-US" altLang="en-US"/>
              <a:pPr/>
              <a:t>‹#›</a:t>
            </a:fld>
            <a:endParaRPr lang="en-US" altLang="en-US"/>
          </a:p>
        </p:txBody>
      </p:sp>
    </p:spTree>
    <p:extLst>
      <p:ext uri="{BB962C8B-B14F-4D97-AF65-F5344CB8AC3E}">
        <p14:creationId xmlns:p14="http://schemas.microsoft.com/office/powerpoint/2010/main" val="2926411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CE7DBF-F121-4597-8CA1-DBCEA655C9A4}"/>
              </a:ext>
            </a:extLst>
          </p:cNvPr>
          <p:cNvSpPr>
            <a:spLocks noGrp="1"/>
          </p:cNvSpPr>
          <p:nvPr>
            <p:ph type="dt"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1E76327-3A51-43FF-8CDB-8DF6A81C2E18}"/>
              </a:ext>
            </a:extLst>
          </p:cNvPr>
          <p:cNvSpPr>
            <a:spLocks noGrp="1"/>
          </p:cNvSpPr>
          <p:nvPr>
            <p:ph type="ft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F4E5AA1B-CB80-483A-91A0-0EE251A796C6}"/>
              </a:ext>
            </a:extLst>
          </p:cNvPr>
          <p:cNvSpPr>
            <a:spLocks noGrp="1"/>
          </p:cNvSpPr>
          <p:nvPr>
            <p:ph type="sldNum" idx="12"/>
          </p:nvPr>
        </p:nvSpPr>
        <p:spPr/>
        <p:txBody>
          <a:bodyPr/>
          <a:lstStyle>
            <a:lvl1pPr>
              <a:defRPr/>
            </a:lvl1pPr>
          </a:lstStyle>
          <a:p>
            <a:fld id="{C2DFEFEA-467D-4E7A-8B49-C89E8627E0B9}" type="slidenum">
              <a:rPr lang="en-US" altLang="en-US"/>
              <a:pPr/>
              <a:t>‹#›</a:t>
            </a:fld>
            <a:endParaRPr lang="en-US" altLang="en-US"/>
          </a:p>
        </p:txBody>
      </p:sp>
    </p:spTree>
    <p:extLst>
      <p:ext uri="{BB962C8B-B14F-4D97-AF65-F5344CB8AC3E}">
        <p14:creationId xmlns:p14="http://schemas.microsoft.com/office/powerpoint/2010/main" val="4062121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6E22A-200F-4BF4-A186-B4E9BC15615A}"/>
              </a:ext>
            </a:extLst>
          </p:cNvPr>
          <p:cNvSpPr>
            <a:spLocks noGrp="1"/>
          </p:cNvSpPr>
          <p:nvPr>
            <p:ph type="title"/>
          </p:nvPr>
        </p:nvSpPr>
        <p:spPr>
          <a:xfrm>
            <a:off x="693738" y="503238"/>
            <a:ext cx="3251200" cy="17653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D6F7860-66F1-4952-B3CF-438BAC366432}"/>
              </a:ext>
            </a:extLst>
          </p:cNvPr>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327CB0-FA3B-4460-97F9-4F98D05250BF}"/>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964C465-5A28-4C12-8122-C18CA9EDF585}"/>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2976A004-6BD8-442F-856D-AA5046A4FEA7}"/>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9306BBC-7F2A-49D1-83B5-FB21DE89722A}"/>
              </a:ext>
            </a:extLst>
          </p:cNvPr>
          <p:cNvSpPr>
            <a:spLocks noGrp="1"/>
          </p:cNvSpPr>
          <p:nvPr>
            <p:ph type="sldNum" idx="12"/>
          </p:nvPr>
        </p:nvSpPr>
        <p:spPr/>
        <p:txBody>
          <a:bodyPr/>
          <a:lstStyle>
            <a:lvl1pPr>
              <a:defRPr/>
            </a:lvl1pPr>
          </a:lstStyle>
          <a:p>
            <a:fld id="{844BB02D-AB73-4CAD-80B7-B9D68A7021A3}" type="slidenum">
              <a:rPr lang="en-US" altLang="en-US"/>
              <a:pPr/>
              <a:t>‹#›</a:t>
            </a:fld>
            <a:endParaRPr lang="en-US" altLang="en-US"/>
          </a:p>
        </p:txBody>
      </p:sp>
    </p:spTree>
    <p:extLst>
      <p:ext uri="{BB962C8B-B14F-4D97-AF65-F5344CB8AC3E}">
        <p14:creationId xmlns:p14="http://schemas.microsoft.com/office/powerpoint/2010/main" val="1499138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667A8-6E08-401D-A66E-7927762DB4CD}"/>
              </a:ext>
            </a:extLst>
          </p:cNvPr>
          <p:cNvSpPr>
            <a:spLocks noGrp="1"/>
          </p:cNvSpPr>
          <p:nvPr>
            <p:ph type="title"/>
          </p:nvPr>
        </p:nvSpPr>
        <p:spPr>
          <a:xfrm>
            <a:off x="693738" y="503238"/>
            <a:ext cx="3251200" cy="17653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3582F27-1491-49CB-8FB4-3BB12D302373}"/>
              </a:ext>
            </a:extLst>
          </p:cNvPr>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AF6FDED-8CA6-4DF9-9EB4-2AFBB35CEBEF}"/>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55C6A7F-D83A-4B79-861A-45BE3DFD6D2B}"/>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508C32A4-E498-4F4F-A4C4-E95FF199BD82}"/>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95107B60-27CB-4988-834D-47CF82F128FE}"/>
              </a:ext>
            </a:extLst>
          </p:cNvPr>
          <p:cNvSpPr>
            <a:spLocks noGrp="1"/>
          </p:cNvSpPr>
          <p:nvPr>
            <p:ph type="sldNum" idx="12"/>
          </p:nvPr>
        </p:nvSpPr>
        <p:spPr/>
        <p:txBody>
          <a:bodyPr/>
          <a:lstStyle>
            <a:lvl1pPr>
              <a:defRPr/>
            </a:lvl1pPr>
          </a:lstStyle>
          <a:p>
            <a:fld id="{9B9C5BC9-4BAC-4E10-B260-FE52E030B339}" type="slidenum">
              <a:rPr lang="en-US" altLang="en-US"/>
              <a:pPr/>
              <a:t>‹#›</a:t>
            </a:fld>
            <a:endParaRPr lang="en-US" altLang="en-US"/>
          </a:p>
        </p:txBody>
      </p:sp>
    </p:spTree>
    <p:extLst>
      <p:ext uri="{BB962C8B-B14F-4D97-AF65-F5344CB8AC3E}">
        <p14:creationId xmlns:p14="http://schemas.microsoft.com/office/powerpoint/2010/main" val="3052040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0000"/>
            <a:lum/>
          </a:blip>
          <a:srcRect/>
          <a:stretch>
            <a:fillRect t="-17000" b="-17000"/>
          </a:stretch>
        </a:blipFill>
        <a:effectLst/>
      </p:bgPr>
    </p:bg>
    <p:spTree>
      <p:nvGrpSpPr>
        <p:cNvPr id="1" name=""/>
        <p:cNvGrpSpPr/>
        <p:nvPr/>
      </p:nvGrpSpPr>
      <p:grpSpPr>
        <a:xfrm>
          <a:off x="0" y="0"/>
          <a:ext cx="0" cy="0"/>
          <a:chOff x="0" y="0"/>
          <a:chExt cx="0" cy="0"/>
        </a:xfrm>
      </p:grpSpPr>
      <p:sp>
        <p:nvSpPr>
          <p:cNvPr id="2049" name="Rectangle 1">
            <a:extLst>
              <a:ext uri="{FF2B5EF4-FFF2-40B4-BE49-F238E27FC236}">
                <a16:creationId xmlns:a16="http://schemas.microsoft.com/office/drawing/2014/main" id="{CF97CA1C-A54D-4817-B579-21CF705909B5}"/>
              </a:ext>
            </a:extLst>
          </p:cNvPr>
          <p:cNvSpPr>
            <a:spLocks noChangeArrowheads="1"/>
          </p:cNvSpPr>
          <p:nvPr/>
        </p:nvSpPr>
        <p:spPr bwMode="auto">
          <a:xfrm>
            <a:off x="0" y="0"/>
            <a:ext cx="10077450" cy="941388"/>
          </a:xfrm>
          <a:prstGeom prst="rect">
            <a:avLst/>
          </a:prstGeom>
          <a:gradFill rotWithShape="0">
            <a:gsLst>
              <a:gs pos="0">
                <a:srgbClr val="009BDD"/>
              </a:gs>
              <a:gs pos="100000">
                <a:srgbClr val="DFF2FC"/>
              </a:gs>
            </a:gsLst>
            <a:lin ang="0" scaled="1"/>
          </a:gra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0" name="Rectangle 2">
            <a:extLst>
              <a:ext uri="{FF2B5EF4-FFF2-40B4-BE49-F238E27FC236}">
                <a16:creationId xmlns:a16="http://schemas.microsoft.com/office/drawing/2014/main" id="{087B9795-4E66-42B4-BDEE-2BA1A4D20927}"/>
              </a:ext>
            </a:extLst>
          </p:cNvPr>
          <p:cNvSpPr>
            <a:spLocks noChangeArrowheads="1"/>
          </p:cNvSpPr>
          <p:nvPr/>
        </p:nvSpPr>
        <p:spPr bwMode="auto">
          <a:xfrm>
            <a:off x="0" y="6619875"/>
            <a:ext cx="10077450" cy="941388"/>
          </a:xfrm>
          <a:prstGeom prst="rect">
            <a:avLst/>
          </a:prstGeom>
          <a:gradFill rotWithShape="0">
            <a:gsLst>
              <a:gs pos="0">
                <a:srgbClr val="009BDD"/>
              </a:gs>
              <a:gs pos="100000">
                <a:srgbClr val="DFF2FC"/>
              </a:gs>
            </a:gsLst>
            <a:lin ang="0" scaled="1"/>
          </a:gra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1" name="Rectangle 3">
            <a:extLst>
              <a:ext uri="{FF2B5EF4-FFF2-40B4-BE49-F238E27FC236}">
                <a16:creationId xmlns:a16="http://schemas.microsoft.com/office/drawing/2014/main" id="{CB8D56DF-B9EF-4623-AB95-E150B86D6409}"/>
              </a:ext>
            </a:extLst>
          </p:cNvPr>
          <p:cNvSpPr>
            <a:spLocks noGrp="1" noChangeArrowheads="1"/>
          </p:cNvSpPr>
          <p:nvPr>
            <p:ph type="title"/>
          </p:nvPr>
        </p:nvSpPr>
        <p:spPr bwMode="auto">
          <a:xfrm>
            <a:off x="503238" y="301625"/>
            <a:ext cx="9064625" cy="63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a:t>Click to edit the title text format</a:t>
            </a:r>
          </a:p>
        </p:txBody>
      </p:sp>
      <p:sp>
        <p:nvSpPr>
          <p:cNvPr id="2052" name="Rectangle 4">
            <a:extLst>
              <a:ext uri="{FF2B5EF4-FFF2-40B4-BE49-F238E27FC236}">
                <a16:creationId xmlns:a16="http://schemas.microsoft.com/office/drawing/2014/main" id="{4B28241A-84C0-46B1-B87F-09868C103755}"/>
              </a:ext>
            </a:extLst>
          </p:cNvPr>
          <p:cNvSpPr>
            <a:spLocks noGrp="1" noChangeArrowheads="1"/>
          </p:cNvSpPr>
          <p:nvPr>
            <p:ph type="body" idx="1"/>
          </p:nvPr>
        </p:nvSpPr>
        <p:spPr bwMode="auto">
          <a:xfrm>
            <a:off x="503238" y="1768475"/>
            <a:ext cx="9064625" cy="4378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440" rIns="0" bIns="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
        <p:nvSpPr>
          <p:cNvPr id="2053" name="Rectangle 5">
            <a:extLst>
              <a:ext uri="{FF2B5EF4-FFF2-40B4-BE49-F238E27FC236}">
                <a16:creationId xmlns:a16="http://schemas.microsoft.com/office/drawing/2014/main" id="{DBDF12E4-A1C1-4A0A-B748-EDEFD9D0CF9A}"/>
              </a:ext>
            </a:extLst>
          </p:cNvPr>
          <p:cNvSpPr>
            <a:spLocks noGrp="1" noChangeArrowheads="1"/>
          </p:cNvSpPr>
          <p:nvPr>
            <p:ph type="dt"/>
          </p:nvPr>
        </p:nvSpPr>
        <p:spPr bwMode="auto">
          <a:xfrm>
            <a:off x="503238" y="6886575"/>
            <a:ext cx="2341562" cy="514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457200" algn="l"/>
                <a:tab pos="914400" algn="l"/>
                <a:tab pos="1371600" algn="l"/>
                <a:tab pos="1828800" algn="l"/>
                <a:tab pos="2286000" algn="l"/>
              </a:tabLst>
              <a:defRPr sz="1400">
                <a:solidFill>
                  <a:srgbClr val="000000"/>
                </a:solidFill>
                <a:latin typeface="Times New Roman" panose="02020603050405020304" pitchFamily="18" charset="0"/>
              </a:defRPr>
            </a:lvl1pPr>
          </a:lstStyle>
          <a:p>
            <a:endParaRPr lang="en-US" altLang="en-US"/>
          </a:p>
        </p:txBody>
      </p:sp>
      <p:sp>
        <p:nvSpPr>
          <p:cNvPr id="2054" name="Rectangle 6">
            <a:extLst>
              <a:ext uri="{FF2B5EF4-FFF2-40B4-BE49-F238E27FC236}">
                <a16:creationId xmlns:a16="http://schemas.microsoft.com/office/drawing/2014/main" id="{CC565574-6699-49E5-9807-C746C7924DA0}"/>
              </a:ext>
            </a:extLst>
          </p:cNvPr>
          <p:cNvSpPr>
            <a:spLocks noGrp="1" noChangeArrowheads="1"/>
          </p:cNvSpPr>
          <p:nvPr>
            <p:ph type="ftr"/>
          </p:nvPr>
        </p:nvSpPr>
        <p:spPr bwMode="auto">
          <a:xfrm>
            <a:off x="3448050" y="6886575"/>
            <a:ext cx="3189288" cy="514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buClrTx/>
              <a:buFontTx/>
              <a:buNone/>
              <a:tabLst>
                <a:tab pos="457200" algn="l"/>
                <a:tab pos="914400" algn="l"/>
                <a:tab pos="1371600" algn="l"/>
                <a:tab pos="1828800" algn="l"/>
                <a:tab pos="2286000" algn="l"/>
                <a:tab pos="2743200" algn="l"/>
              </a:tabLst>
              <a:defRPr sz="1400">
                <a:solidFill>
                  <a:srgbClr val="000000"/>
                </a:solidFill>
                <a:latin typeface="Times New Roman" panose="02020603050405020304" pitchFamily="18" charset="0"/>
              </a:defRPr>
            </a:lvl1pPr>
          </a:lstStyle>
          <a:p>
            <a:endParaRPr lang="en-US" altLang="en-US"/>
          </a:p>
        </p:txBody>
      </p:sp>
      <p:sp>
        <p:nvSpPr>
          <p:cNvPr id="2055" name="Rectangle 7">
            <a:extLst>
              <a:ext uri="{FF2B5EF4-FFF2-40B4-BE49-F238E27FC236}">
                <a16:creationId xmlns:a16="http://schemas.microsoft.com/office/drawing/2014/main" id="{3D82EE36-417D-473F-B10B-BCA4303B880D}"/>
              </a:ext>
            </a:extLst>
          </p:cNvPr>
          <p:cNvSpPr>
            <a:spLocks noGrp="1" noChangeArrowheads="1"/>
          </p:cNvSpPr>
          <p:nvPr>
            <p:ph type="sldNum"/>
          </p:nvPr>
        </p:nvSpPr>
        <p:spPr bwMode="auto">
          <a:xfrm>
            <a:off x="7227888" y="6886575"/>
            <a:ext cx="2341562" cy="514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buClrTx/>
              <a:buFontTx/>
              <a:buNone/>
              <a:tabLst>
                <a:tab pos="457200" algn="l"/>
                <a:tab pos="914400" algn="l"/>
                <a:tab pos="1371600" algn="l"/>
                <a:tab pos="1828800" algn="l"/>
                <a:tab pos="2286000" algn="l"/>
              </a:tabLst>
              <a:defRPr sz="1400">
                <a:solidFill>
                  <a:srgbClr val="000000"/>
                </a:solidFill>
                <a:latin typeface="Times New Roman" panose="02020603050405020304" pitchFamily="18" charset="0"/>
              </a:defRPr>
            </a:lvl1pPr>
          </a:lstStyle>
          <a:p>
            <a:fld id="{5F4630D0-DAA2-4B86-9963-6814EA0958C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kern="1200">
          <a:solidFill>
            <a:srgbClr val="FFFFFF"/>
          </a:solidFill>
          <a:latin typeface="+mj-lt"/>
          <a:ea typeface="+mj-ea"/>
          <a:cs typeface="+mj-cs"/>
        </a:defRPr>
      </a:lvl1pPr>
      <a:lvl2pPr marL="742950" indent="-28575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FFFFFF"/>
          </a:solidFill>
          <a:latin typeface="Arial" panose="020B0604020202020204" pitchFamily="34" charset="0"/>
          <a:cs typeface="DejaVu Sans" charset="0"/>
        </a:defRPr>
      </a:lvl2pPr>
      <a:lvl3pPr marL="11430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FFFFFF"/>
          </a:solidFill>
          <a:latin typeface="Arial" panose="020B0604020202020204" pitchFamily="34" charset="0"/>
          <a:cs typeface="DejaVu Sans" charset="0"/>
        </a:defRPr>
      </a:lvl3pPr>
      <a:lvl4pPr marL="16002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FFFFFF"/>
          </a:solidFill>
          <a:latin typeface="Arial" panose="020B0604020202020204" pitchFamily="34" charset="0"/>
          <a:cs typeface="DejaVu Sans" charset="0"/>
        </a:defRPr>
      </a:lvl4pPr>
      <a:lvl5pPr marL="20574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FFFFFF"/>
          </a:solidFill>
          <a:latin typeface="Arial" panose="020B0604020202020204" pitchFamily="34" charset="0"/>
          <a:cs typeface="DejaVu Sans" charset="0"/>
        </a:defRPr>
      </a:lvl5pPr>
      <a:lvl6pPr marL="25146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FFFFFF"/>
          </a:solidFill>
          <a:latin typeface="Arial" panose="020B0604020202020204" pitchFamily="34" charset="0"/>
          <a:cs typeface="DejaVu Sans" charset="0"/>
        </a:defRPr>
      </a:lvl6pPr>
      <a:lvl7pPr marL="29718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FFFFFF"/>
          </a:solidFill>
          <a:latin typeface="Arial" panose="020B0604020202020204" pitchFamily="34" charset="0"/>
          <a:cs typeface="DejaVu Sans" charset="0"/>
        </a:defRPr>
      </a:lvl7pPr>
      <a:lvl8pPr marL="34290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FFFFFF"/>
          </a:solidFill>
          <a:latin typeface="Arial" panose="020B0604020202020204" pitchFamily="34" charset="0"/>
          <a:cs typeface="DejaVu Sans" charset="0"/>
        </a:defRPr>
      </a:lvl8pPr>
      <a:lvl9pPr marL="38862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FFFFFF"/>
          </a:solidFill>
          <a:latin typeface="Arial" panose="020B0604020202020204" pitchFamily="34" charset="0"/>
          <a:cs typeface="DejaVu Sans" charset="0"/>
        </a:defRPr>
      </a:lvl9pPr>
    </p:titleStyle>
    <p:bodyStyle>
      <a:lvl1pPr marL="342900" indent="-342900" algn="l" defTabSz="457200" rtl="0" fontAlgn="base" hangingPunct="0">
        <a:lnSpc>
          <a:spcPct val="93000"/>
        </a:lnSpc>
        <a:spcBef>
          <a:spcPts val="1425"/>
        </a:spcBef>
        <a:spcAft>
          <a:spcPct val="0"/>
        </a:spcAft>
        <a:buClr>
          <a:srgbClr val="000000"/>
        </a:buClr>
        <a:buSzPct val="100000"/>
        <a:buFont typeface="Times New Roman" panose="02020603050405020304" pitchFamily="18" charset="0"/>
        <a:defRPr sz="3200" kern="1200">
          <a:solidFill>
            <a:srgbClr val="0066CC"/>
          </a:solidFill>
          <a:latin typeface="+mn-lt"/>
          <a:ea typeface="+mn-ea"/>
          <a:cs typeface="+mn-cs"/>
        </a:defRPr>
      </a:lvl1pPr>
      <a:lvl2pPr marL="742950" indent="-285750" algn="l" defTabSz="457200" rtl="0" fontAlgn="base" hangingPunct="0">
        <a:lnSpc>
          <a:spcPct val="93000"/>
        </a:lnSpc>
        <a:spcBef>
          <a:spcPts val="1138"/>
        </a:spcBef>
        <a:spcAft>
          <a:spcPct val="0"/>
        </a:spcAft>
        <a:buClr>
          <a:srgbClr val="000000"/>
        </a:buClr>
        <a:buSzPct val="100000"/>
        <a:buFont typeface="Times New Roman" panose="02020603050405020304" pitchFamily="18" charset="0"/>
        <a:defRPr sz="2800" kern="1200">
          <a:solidFill>
            <a:srgbClr val="0066CC"/>
          </a:solidFill>
          <a:latin typeface="+mn-lt"/>
          <a:ea typeface="+mn-ea"/>
          <a:cs typeface="+mn-cs"/>
        </a:defRPr>
      </a:lvl2pPr>
      <a:lvl3pPr marL="1143000" indent="-228600" algn="l" defTabSz="457200" rtl="0" fontAlgn="base" hangingPunct="0">
        <a:lnSpc>
          <a:spcPct val="93000"/>
        </a:lnSpc>
        <a:spcBef>
          <a:spcPts val="850"/>
        </a:spcBef>
        <a:spcAft>
          <a:spcPct val="0"/>
        </a:spcAft>
        <a:buClr>
          <a:srgbClr val="000000"/>
        </a:buClr>
        <a:buSzPct val="100000"/>
        <a:buFont typeface="Times New Roman" panose="02020603050405020304" pitchFamily="18" charset="0"/>
        <a:defRPr sz="2400" kern="1200">
          <a:solidFill>
            <a:srgbClr val="0066CC"/>
          </a:solidFill>
          <a:latin typeface="+mn-lt"/>
          <a:ea typeface="+mn-ea"/>
          <a:cs typeface="+mn-cs"/>
        </a:defRPr>
      </a:lvl3pPr>
      <a:lvl4pPr marL="1600200" indent="-228600" algn="l" defTabSz="457200" rtl="0" fontAlgn="base" hangingPunct="0">
        <a:lnSpc>
          <a:spcPct val="93000"/>
        </a:lnSpc>
        <a:spcBef>
          <a:spcPts val="575"/>
        </a:spcBef>
        <a:spcAft>
          <a:spcPct val="0"/>
        </a:spcAft>
        <a:buClr>
          <a:srgbClr val="000000"/>
        </a:buClr>
        <a:buSzPct val="100000"/>
        <a:buFont typeface="Times New Roman" panose="02020603050405020304" pitchFamily="18" charset="0"/>
        <a:defRPr sz="2000" kern="1200">
          <a:solidFill>
            <a:srgbClr val="0066CC"/>
          </a:solidFill>
          <a:latin typeface="+mn-lt"/>
          <a:ea typeface="+mn-ea"/>
          <a:cs typeface="+mn-cs"/>
        </a:defRPr>
      </a:lvl4pPr>
      <a:lvl5pPr marL="2057400" indent="-228600" algn="l" defTabSz="457200" rtl="0" fontAlgn="base" hangingPunct="0">
        <a:lnSpc>
          <a:spcPct val="93000"/>
        </a:lnSpc>
        <a:spcBef>
          <a:spcPts val="288"/>
        </a:spcBef>
        <a:spcAft>
          <a:spcPct val="0"/>
        </a:spcAft>
        <a:buClr>
          <a:srgbClr val="000000"/>
        </a:buClr>
        <a:buSzPct val="100000"/>
        <a:buFont typeface="Times New Roman" panose="02020603050405020304" pitchFamily="18" charset="0"/>
        <a:defRPr sz="2000" kern="1200">
          <a:solidFill>
            <a:srgbClr val="0066C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1.gif"/></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8.png"/><Relationship Id="rId1" Type="http://schemas.openxmlformats.org/officeDocument/2006/relationships/slideLayout" Target="../slideLayouts/slideLayout6.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a:extLst>
              <a:ext uri="{FF2B5EF4-FFF2-40B4-BE49-F238E27FC236}">
                <a16:creationId xmlns:a16="http://schemas.microsoft.com/office/drawing/2014/main" id="{81CB3943-578C-4C76-AABF-FF15F6196499}"/>
              </a:ext>
            </a:extLst>
          </p:cNvPr>
          <p:cNvSpPr>
            <a:spLocks noGrp="1" noChangeArrowheads="1"/>
          </p:cNvSpPr>
          <p:nvPr>
            <p:ph type="title"/>
          </p:nvPr>
        </p:nvSpPr>
        <p:spPr>
          <a:xfrm>
            <a:off x="431800" y="1092200"/>
            <a:ext cx="9070975" cy="7648575"/>
          </a:xfrm>
          <a:ln/>
        </p:spPr>
        <p:txBody>
          <a:bodyPr tIns="28440"/>
          <a:lstStyle/>
          <a:p>
            <a:pPr>
              <a:spcBef>
                <a:spcPts val="0"/>
              </a:spcBef>
              <a:spcAft>
                <a:spcPts val="600"/>
              </a:spcAft>
            </a:pPr>
            <a:br>
              <a:rPr lang="en-US" sz="3200" dirty="0">
                <a:solidFill>
                  <a:schemeClr val="accent2">
                    <a:lumMod val="75000"/>
                  </a:schemeClr>
                </a:solidFill>
                <a:latin typeface="Times New Roman" panose="02020603050405020304" pitchFamily="18" charset="0"/>
                <a:ea typeface="MS Mincho" panose="02020609040205080304" pitchFamily="49" charset="-128"/>
              </a:rPr>
            </a:br>
            <a:r>
              <a:rPr lang="en-US" sz="3200" b="1" dirty="0" err="1">
                <a:solidFill>
                  <a:schemeClr val="accent2">
                    <a:lumMod val="75000"/>
                  </a:schemeClr>
                </a:solidFill>
                <a:latin typeface="Times New Roman" panose="02020603050405020304" pitchFamily="18" charset="0"/>
                <a:ea typeface="MS Mincho" panose="02020609040205080304" pitchFamily="49" charset="-128"/>
              </a:rPr>
              <a:t>Davydov</a:t>
            </a:r>
            <a:r>
              <a:rPr lang="en-US" sz="3200" b="1" dirty="0">
                <a:solidFill>
                  <a:schemeClr val="accent2">
                    <a:lumMod val="75000"/>
                  </a:schemeClr>
                </a:solidFill>
                <a:latin typeface="Times New Roman" panose="02020603050405020304" pitchFamily="18" charset="0"/>
                <a:ea typeface="MS Mincho" panose="02020609040205080304" pitchFamily="49" charset="-128"/>
              </a:rPr>
              <a:t> model of charge and energy transfer in molecular crystals</a:t>
            </a:r>
            <a:br>
              <a:rPr lang="en-US" sz="1800" dirty="0">
                <a:latin typeface="Times New Roman" panose="02020603050405020304" pitchFamily="18" charset="0"/>
                <a:ea typeface="MS Mincho" panose="02020609040205080304" pitchFamily="49" charset="-128"/>
              </a:rPr>
            </a:br>
            <a:r>
              <a:rPr lang="en-US" sz="28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Zoran Ivić</a:t>
            </a:r>
            <a:r>
              <a:rPr lang="en-US" sz="2800" baseline="300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1,2</a:t>
            </a:r>
            <a:r>
              <a:rPr lang="en-US" sz="28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 </a:t>
            </a:r>
            <a:br>
              <a:rPr lang="en-US" sz="28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br>
            <a:r>
              <a:rPr lang="en-US" sz="28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Violeta </a:t>
            </a:r>
            <a:r>
              <a:rPr lang="en-US" sz="2800" dirty="0" err="1">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Nikolić</a:t>
            </a:r>
            <a:r>
              <a:rPr lang="en-US" sz="28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 Dalibor </a:t>
            </a:r>
            <a:r>
              <a:rPr lang="en-US" sz="2800" dirty="0" err="1">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Chevizovich</a:t>
            </a:r>
            <a:r>
              <a:rPr lang="en-US" sz="28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 and </a:t>
            </a:r>
            <a:r>
              <a:rPr lang="en-US" sz="2800" dirty="0" err="1">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Željko</a:t>
            </a:r>
            <a:r>
              <a:rPr lang="en-US" sz="28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 Pržulj</a:t>
            </a:r>
            <a:r>
              <a:rPr lang="en-US" sz="2800" baseline="300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1</a:t>
            </a:r>
            <a:br>
              <a:rPr lang="en-US" sz="28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br>
            <a:br>
              <a:rPr lang="en-US" sz="28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br>
            <a:r>
              <a:rPr lang="en-US" sz="2400" baseline="300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1</a:t>
            </a:r>
            <a:r>
              <a:rPr lang="en-US" sz="24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Vinča Institute of Nuclear Sciences,</a:t>
            </a:r>
            <a:br>
              <a:rPr lang="en-US" sz="24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br>
            <a:r>
              <a:rPr lang="en-US" sz="24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 National Institute of the Republic of Serbia</a:t>
            </a:r>
            <a:br>
              <a:rPr lang="en-US" sz="24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br>
            <a:r>
              <a:rPr lang="en-US" sz="24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University of Belgrade, Belgrade, Serbia</a:t>
            </a:r>
            <a:br>
              <a:rPr lang="en-US" sz="24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br>
            <a:br>
              <a:rPr lang="en-US" sz="24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br>
            <a:r>
              <a:rPr lang="en-US" sz="2400" baseline="300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2</a:t>
            </a:r>
            <a:r>
              <a:rPr lang="en-US" sz="24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Institute of Theoretical and Computational physics,</a:t>
            </a:r>
            <a:br>
              <a:rPr lang="en-US" sz="24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br>
            <a:r>
              <a:rPr lang="en-US" sz="24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Department of Physics, The University of Crete, </a:t>
            </a:r>
            <a:br>
              <a:rPr lang="en-US" sz="24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br>
            <a:r>
              <a:rPr lang="en-US" sz="24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Heraklion, Greece</a:t>
            </a:r>
            <a:br>
              <a:rPr lang="en-US" sz="2400" dirty="0">
                <a:solidFill>
                  <a:schemeClr val="accent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br>
            <a:br>
              <a:rPr lang="en-US" sz="2000" dirty="0">
                <a:solidFill>
                  <a:schemeClr val="accent6"/>
                </a:solidFill>
                <a:latin typeface="Liberation Serif" panose="02020603050405020304" pitchFamily="18" charset="0"/>
                <a:ea typeface="Liberation Serif" panose="02020603050405020304" pitchFamily="18" charset="0"/>
                <a:cs typeface="Liberation Serif" panose="02020603050405020304" pitchFamily="18" charset="0"/>
              </a:rPr>
            </a:br>
            <a:br>
              <a:rPr lang="en-US" altLang="en-US" sz="2400" dirty="0">
                <a:solidFill>
                  <a:srgbClr val="21409A"/>
                </a:solidFill>
                <a:latin typeface="Times New Roman" panose="02020603050405020304" pitchFamily="18" charset="0"/>
              </a:rPr>
            </a:br>
            <a:br>
              <a:rPr lang="en-US" altLang="en-US" sz="2400" dirty="0">
                <a:solidFill>
                  <a:srgbClr val="21409A"/>
                </a:solidFill>
                <a:latin typeface="Times New Roman" panose="02020603050405020304" pitchFamily="18" charset="0"/>
              </a:rPr>
            </a:br>
            <a:br>
              <a:rPr lang="en-US" altLang="en-US" sz="3200" dirty="0">
                <a:solidFill>
                  <a:srgbClr val="21409A"/>
                </a:solidFill>
                <a:latin typeface="Times New Roman" panose="02020603050405020304" pitchFamily="18" charset="0"/>
                <a:cs typeface="Times New Roman" panose="02020603050405020304" pitchFamily="18" charset="0"/>
              </a:rPr>
            </a:br>
            <a:br>
              <a:rPr lang="en-US" altLang="en-US" sz="3200" dirty="0">
                <a:solidFill>
                  <a:srgbClr val="21409A"/>
                </a:solidFill>
                <a:latin typeface="Times New Roman" panose="02020603050405020304" pitchFamily="18" charset="0"/>
                <a:cs typeface="Times New Roman" panose="02020603050405020304" pitchFamily="18" charset="0"/>
              </a:rPr>
            </a:br>
            <a:br>
              <a:rPr lang="en-US" altLang="en-US" sz="3200" dirty="0">
                <a:solidFill>
                  <a:srgbClr val="21409A"/>
                </a:solidFill>
                <a:latin typeface="Times New Roman" panose="02020603050405020304" pitchFamily="18" charset="0"/>
                <a:cs typeface="Times New Roman" panose="02020603050405020304" pitchFamily="18" charset="0"/>
              </a:rPr>
            </a:br>
            <a:endParaRPr lang="en-US" altLang="en-US" sz="3200" dirty="0">
              <a:solidFill>
                <a:srgbClr val="21409A"/>
              </a:solidFill>
              <a:latin typeface="Times New Roman" panose="02020603050405020304" pitchFamily="18" charset="0"/>
              <a:cs typeface="Times New Roman" panose="02020603050405020304" pitchFamily="18" charset="0"/>
            </a:endParaRPr>
          </a:p>
        </p:txBody>
      </p:sp>
      <p:sp>
        <p:nvSpPr>
          <p:cNvPr id="5122" name="Text Box 2">
            <a:extLst>
              <a:ext uri="{FF2B5EF4-FFF2-40B4-BE49-F238E27FC236}">
                <a16:creationId xmlns:a16="http://schemas.microsoft.com/office/drawing/2014/main" id="{EEA8B8AC-090B-494B-964E-62912A7F3047}"/>
              </a:ext>
            </a:extLst>
          </p:cNvPr>
          <p:cNvSpPr txBox="1">
            <a:spLocks noChangeArrowheads="1"/>
          </p:cNvSpPr>
          <p:nvPr/>
        </p:nvSpPr>
        <p:spPr bwMode="auto">
          <a:xfrm>
            <a:off x="549275" y="122238"/>
            <a:ext cx="9070974" cy="8381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084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cs typeface="DejaVu Sans" charset="0"/>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cs typeface="DejaVu Sans" charset="0"/>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cs typeface="DejaVu Sans" charset="0"/>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cs typeface="DejaVu Sans" charset="0"/>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cs typeface="DejaVu Sans" charset="0"/>
              </a:defRPr>
            </a:lvl9pPr>
          </a:lstStyle>
          <a:p>
            <a:pPr algn="ctr"/>
            <a:r>
              <a:rPr lang="en-US" sz="2000" b="1" dirty="0">
                <a:solidFill>
                  <a:srgbClr val="0000FF"/>
                </a:solidFill>
                <a:latin typeface="Times New Roman" panose="02020603050405020304" pitchFamily="18" charset="0"/>
              </a:rPr>
              <a:t>3rd CONFERENCE ON NONLINEARITY</a:t>
            </a:r>
            <a:br>
              <a:rPr lang="en-US" sz="2000" b="1" dirty="0">
                <a:solidFill>
                  <a:srgbClr val="0000FF"/>
                </a:solidFill>
                <a:latin typeface="Times New Roman" panose="02020603050405020304" pitchFamily="18" charset="0"/>
              </a:rPr>
            </a:br>
            <a:r>
              <a:rPr lang="en-US" sz="2000" b="1" dirty="0">
                <a:solidFill>
                  <a:srgbClr val="0000FF"/>
                </a:solidFill>
                <a:latin typeface="Times New Roman" panose="02020603050405020304" pitchFamily="18" charset="0"/>
              </a:rPr>
              <a:t>4—8.09.2023, Belgrade, Serbia</a:t>
            </a:r>
          </a:p>
        </p:txBody>
      </p:sp>
      <p:pic>
        <p:nvPicPr>
          <p:cNvPr id="3" name="Picture 2">
            <a:extLst>
              <a:ext uri="{FF2B5EF4-FFF2-40B4-BE49-F238E27FC236}">
                <a16:creationId xmlns:a16="http://schemas.microsoft.com/office/drawing/2014/main" id="{9D9104DE-00DE-4D08-BAEC-3471A315DA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06712" y="6675437"/>
            <a:ext cx="914400" cy="838200"/>
          </a:xfrm>
          <a:prstGeom prst="rect">
            <a:avLst/>
          </a:prstGeom>
        </p:spPr>
      </p:pic>
      <p:pic>
        <p:nvPicPr>
          <p:cNvPr id="7" name="Picture 6">
            <a:extLst>
              <a:ext uri="{FF2B5EF4-FFF2-40B4-BE49-F238E27FC236}">
                <a16:creationId xmlns:a16="http://schemas.microsoft.com/office/drawing/2014/main" id="{C7E12BDC-4757-4637-9AA3-B93F23F7C21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54762" y="6763257"/>
            <a:ext cx="742950" cy="750380"/>
          </a:xfrm>
          <a:prstGeom prst="rect">
            <a:avLst/>
          </a:prstGeom>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2E3C3-A178-4BCF-8A3F-7F8810D5F8DD}"/>
              </a:ext>
            </a:extLst>
          </p:cNvPr>
          <p:cNvSpPr>
            <a:spLocks noGrp="1"/>
          </p:cNvSpPr>
          <p:nvPr>
            <p:ph type="title"/>
          </p:nvPr>
        </p:nvSpPr>
        <p:spPr>
          <a:xfrm>
            <a:off x="503238" y="122237"/>
            <a:ext cx="9064625" cy="631825"/>
          </a:xfrm>
        </p:spPr>
        <p:txBody>
          <a:bodyPr/>
          <a:lstStyle/>
          <a:p>
            <a:r>
              <a:rPr lang="en-US" dirty="0">
                <a:solidFill>
                  <a:schemeClr val="accent2">
                    <a:lumMod val="75000"/>
                  </a:schemeClr>
                </a:solidFill>
              </a:rPr>
              <a:t>Thermal stability</a:t>
            </a:r>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440D7CAA-6D11-4DEC-B2F0-45B15206DD66}"/>
                  </a:ext>
                </a:extLst>
              </p:cNvPr>
              <p:cNvSpPr/>
              <p:nvPr/>
            </p:nvSpPr>
            <p:spPr>
              <a:xfrm>
                <a:off x="503237" y="1112835"/>
                <a:ext cx="9064625" cy="4760086"/>
              </a:xfrm>
              <a:prstGeom prst="rect">
                <a:avLst/>
              </a:prstGeom>
            </p:spPr>
            <p:txBody>
              <a:bodyPr wrap="square">
                <a:spAutoFit/>
              </a:bodyPr>
              <a:lstStyle/>
              <a:p>
                <a:pPr marR="0" algn="just">
                  <a:spcBef>
                    <a:spcPts val="0"/>
                  </a:spcBef>
                  <a:spcAft>
                    <a:spcPts val="0"/>
                  </a:spcAft>
                  <a:tabLst>
                    <a:tab pos="1599565" algn="ctr"/>
                    <a:tab pos="3199765" algn="r"/>
                  </a:tabLst>
                </a:pPr>
                <a:r>
                  <a:rPr lang="en-US" sz="2400" dirty="0">
                    <a:solidFill>
                      <a:schemeClr val="accent2">
                        <a:lumMod val="75000"/>
                      </a:schemeClr>
                    </a:solidFill>
                    <a:highlight>
                      <a:srgbClr val="FFFF00"/>
                    </a:highlight>
                    <a:latin typeface="Times New Roman" panose="02020603050405020304" pitchFamily="18" charset="0"/>
                    <a:ea typeface="SimSun" panose="02010600030101010101" pitchFamily="2" charset="-122"/>
                    <a:cs typeface="Times New Roman" panose="02020603050405020304" pitchFamily="18" charset="0"/>
                  </a:rPr>
                  <a:t>What </a:t>
                </a:r>
                <a:r>
                  <a:rPr lang="en-US" sz="2400" dirty="0" err="1">
                    <a:solidFill>
                      <a:schemeClr val="accent2">
                        <a:lumMod val="75000"/>
                      </a:schemeClr>
                    </a:solidFill>
                    <a:highlight>
                      <a:srgbClr val="FFFF00"/>
                    </a:highlight>
                    <a:latin typeface="Times New Roman" panose="02020603050405020304" pitchFamily="18" charset="0"/>
                    <a:ea typeface="SimSun" panose="02010600030101010101" pitchFamily="2" charset="-122"/>
                    <a:cs typeface="Times New Roman" panose="02020603050405020304" pitchFamily="18" charset="0"/>
                  </a:rPr>
                  <a:t>Davydov</a:t>
                </a:r>
                <a:r>
                  <a:rPr lang="en-US" sz="2400" dirty="0">
                    <a:solidFill>
                      <a:schemeClr val="accent2">
                        <a:lumMod val="75000"/>
                      </a:schemeClr>
                    </a:solidFill>
                    <a:highlight>
                      <a:srgbClr val="FFFF00"/>
                    </a:highlight>
                    <a:latin typeface="Times New Roman" panose="02020603050405020304" pitchFamily="18" charset="0"/>
                    <a:ea typeface="SimSun" panose="02010600030101010101" pitchFamily="2" charset="-122"/>
                    <a:cs typeface="Times New Roman" panose="02020603050405020304" pitchFamily="18" charset="0"/>
                  </a:rPr>
                  <a:t> oversaw? NLSE was derived by taking only particular solutions for lattice modes. Accounting for fluctuation homogeneous part yields perturbed - STOCHASTIC NLSE</a:t>
                </a:r>
              </a:p>
              <a:p>
                <a:pPr marR="0" algn="just">
                  <a:spcBef>
                    <a:spcPts val="0"/>
                  </a:spcBef>
                  <a:spcAft>
                    <a:spcPts val="0"/>
                  </a:spcAft>
                  <a:tabLst>
                    <a:tab pos="1599565" algn="ctr"/>
                    <a:tab pos="3199765" algn="r"/>
                  </a:tabLst>
                </a:pPr>
                <a:endParaRPr lang="en-US" sz="2400" dirty="0">
                  <a:solidFill>
                    <a:schemeClr val="accent2">
                      <a:lumMod val="75000"/>
                    </a:schemeClr>
                  </a:solidFill>
                  <a:highlight>
                    <a:srgbClr val="FFFF00"/>
                  </a:highlight>
                  <a:latin typeface="Times New Roman" panose="02020603050405020304" pitchFamily="18" charset="0"/>
                  <a:ea typeface="SimSun" panose="02010600030101010101" pitchFamily="2" charset="-122"/>
                  <a:cs typeface="Times New Roman" panose="02020603050405020304" pitchFamily="18" charset="0"/>
                </a:endParaRPr>
              </a:p>
              <a:p>
                <a:pPr algn="ctr">
                  <a:spcBef>
                    <a:spcPts val="0"/>
                  </a:spcBef>
                  <a:spcAft>
                    <a:spcPts val="0"/>
                  </a:spcAft>
                  <a:tabLst>
                    <a:tab pos="1599565" algn="ctr"/>
                    <a:tab pos="3199765" algn="r"/>
                  </a:tabLst>
                </a:pPr>
                <a14:m>
                  <m:oMath xmlns:m="http://schemas.openxmlformats.org/officeDocument/2006/math">
                    <m:r>
                      <a:rPr lang="en-US" sz="2400" i="1" dirty="0" smtClean="0">
                        <a:solidFill>
                          <a:schemeClr val="accent2"/>
                        </a:solidFill>
                        <a:latin typeface="Cambria Math" panose="02040503050406030204" pitchFamily="18" charset="0"/>
                        <a:ea typeface="Cambria Math" panose="02040503050406030204" pitchFamily="18" charset="0"/>
                      </a:rPr>
                      <m:t>𝑖</m:t>
                    </m:r>
                    <m:r>
                      <a:rPr lang="en-US" sz="2400" i="1" dirty="0" smtClean="0">
                        <a:solidFill>
                          <a:schemeClr val="accent2"/>
                        </a:solidFill>
                        <a:latin typeface="Cambria Math" panose="02040503050406030204" pitchFamily="18" charset="0"/>
                        <a:ea typeface="Cambria Math" panose="02040503050406030204" pitchFamily="18" charset="0"/>
                      </a:rPr>
                      <m:t>ℏ</m:t>
                    </m:r>
                    <m:acc>
                      <m:accPr>
                        <m:chr m:val="̇"/>
                        <m:ctrlPr>
                          <a:rPr lang="en-US" sz="2400" i="1" dirty="0">
                            <a:solidFill>
                              <a:schemeClr val="accent2"/>
                            </a:solidFill>
                            <a:latin typeface="Cambria Math" panose="02040503050406030204" pitchFamily="18" charset="0"/>
                            <a:ea typeface="Cambria Math" panose="02040503050406030204" pitchFamily="18" charset="0"/>
                          </a:rPr>
                        </m:ctrlPr>
                      </m:accPr>
                      <m:e>
                        <m:r>
                          <m:rPr>
                            <m:sty m:val="p"/>
                          </m:rPr>
                          <a:rPr lang="el-GR" sz="2400" i="1" dirty="0">
                            <a:solidFill>
                              <a:schemeClr val="accent2"/>
                            </a:solidFill>
                            <a:latin typeface="Cambria Math" panose="02040503050406030204" pitchFamily="18" charset="0"/>
                            <a:ea typeface="Cambria Math" panose="02040503050406030204" pitchFamily="18" charset="0"/>
                          </a:rPr>
                          <m:t>Ψ</m:t>
                        </m:r>
                      </m:e>
                    </m:acc>
                    <m:sSup>
                      <m:sSupPr>
                        <m:ctrlPr>
                          <a:rPr lang="en-US" sz="2400" i="1" dirty="0">
                            <a:solidFill>
                              <a:schemeClr val="accent2"/>
                            </a:solidFill>
                            <a:latin typeface="Cambria Math" panose="02040503050406030204" pitchFamily="18" charset="0"/>
                            <a:ea typeface="Cambria Math" panose="02040503050406030204" pitchFamily="18" charset="0"/>
                          </a:rPr>
                        </m:ctrlPr>
                      </m:sSupPr>
                      <m:e>
                        <m:r>
                          <a:rPr lang="en-US" sz="2400" i="1" dirty="0">
                            <a:solidFill>
                              <a:schemeClr val="accent2"/>
                            </a:solidFill>
                            <a:latin typeface="Cambria Math" panose="02040503050406030204" pitchFamily="18" charset="0"/>
                            <a:ea typeface="Cambria Math" panose="02040503050406030204" pitchFamily="18" charset="0"/>
                          </a:rPr>
                          <m:t>=−</m:t>
                        </m:r>
                        <m:f>
                          <m:fPr>
                            <m:ctrlPr>
                              <a:rPr lang="en-US" sz="2400" i="1" dirty="0">
                                <a:solidFill>
                                  <a:schemeClr val="accent2"/>
                                </a:solidFill>
                                <a:latin typeface="Cambria Math" panose="02040503050406030204" pitchFamily="18" charset="0"/>
                                <a:ea typeface="Cambria Math" panose="02040503050406030204" pitchFamily="18" charset="0"/>
                              </a:rPr>
                            </m:ctrlPr>
                          </m:fPr>
                          <m:num>
                            <m:r>
                              <a:rPr lang="en-US" sz="2400" i="1" dirty="0">
                                <a:solidFill>
                                  <a:schemeClr val="accent2"/>
                                </a:solidFill>
                                <a:latin typeface="Cambria Math" panose="02040503050406030204" pitchFamily="18" charset="0"/>
                                <a:ea typeface="Cambria Math" panose="02040503050406030204" pitchFamily="18" charset="0"/>
                              </a:rPr>
                              <m:t>ℏ </m:t>
                            </m:r>
                            <m:r>
                              <a:rPr lang="en-US" sz="2400" i="1" baseline="30000" dirty="0">
                                <a:solidFill>
                                  <a:schemeClr val="accent2"/>
                                </a:solidFill>
                                <a:latin typeface="Cambria Math" panose="02040503050406030204" pitchFamily="18" charset="0"/>
                                <a:ea typeface="Cambria Math" panose="02040503050406030204" pitchFamily="18" charset="0"/>
                              </a:rPr>
                              <m:t>2</m:t>
                            </m:r>
                          </m:num>
                          <m:den>
                            <m:r>
                              <a:rPr lang="en-US" sz="2400" i="1" dirty="0">
                                <a:solidFill>
                                  <a:schemeClr val="accent2"/>
                                </a:solidFill>
                                <a:latin typeface="Cambria Math" panose="02040503050406030204" pitchFamily="18" charset="0"/>
                                <a:ea typeface="Cambria Math" panose="02040503050406030204" pitchFamily="18" charset="0"/>
                              </a:rPr>
                              <m:t>2</m:t>
                            </m:r>
                            <m:r>
                              <a:rPr lang="en-US" sz="2400" i="1" dirty="0">
                                <a:solidFill>
                                  <a:schemeClr val="accent2"/>
                                </a:solidFill>
                                <a:latin typeface="Cambria Math" panose="02040503050406030204" pitchFamily="18" charset="0"/>
                                <a:ea typeface="Cambria Math" panose="02040503050406030204" pitchFamily="18" charset="0"/>
                              </a:rPr>
                              <m:t>𝐽𝑅</m:t>
                            </m:r>
                            <m:r>
                              <a:rPr lang="en-US" sz="2400" i="1" baseline="30000" dirty="0">
                                <a:solidFill>
                                  <a:schemeClr val="accent2"/>
                                </a:solidFill>
                                <a:latin typeface="Cambria Math" panose="02040503050406030204" pitchFamily="18" charset="0"/>
                                <a:ea typeface="Cambria Math" panose="02040503050406030204" pitchFamily="18" charset="0"/>
                              </a:rPr>
                              <m:t>2</m:t>
                            </m:r>
                          </m:den>
                        </m:f>
                        <m:r>
                          <m:rPr>
                            <m:sty m:val="p"/>
                          </m:rPr>
                          <a:rPr lang="el-GR" sz="2400" i="1" dirty="0">
                            <a:solidFill>
                              <a:schemeClr val="accent2"/>
                            </a:solidFill>
                            <a:latin typeface="Cambria Math" panose="02040503050406030204" pitchFamily="18" charset="0"/>
                            <a:ea typeface="Cambria Math" panose="02040503050406030204" pitchFamily="18" charset="0"/>
                          </a:rPr>
                          <m:t>Ψ</m:t>
                        </m:r>
                      </m:e>
                      <m:sup>
                        <m:r>
                          <a:rPr lang="en-US" sz="2400" i="1" dirty="0">
                            <a:solidFill>
                              <a:schemeClr val="accent2"/>
                            </a:solidFill>
                            <a:latin typeface="Cambria Math" panose="02040503050406030204" pitchFamily="18" charset="0"/>
                            <a:ea typeface="Cambria Math" panose="02040503050406030204" pitchFamily="18" charset="0"/>
                          </a:rPr>
                          <m:t>′′</m:t>
                        </m:r>
                      </m:sup>
                    </m:sSup>
                    <m:r>
                      <a:rPr lang="en-US" sz="2400" i="1" dirty="0">
                        <a:solidFill>
                          <a:schemeClr val="accent2"/>
                        </a:solidFill>
                        <a:latin typeface="Cambria Math" panose="02040503050406030204" pitchFamily="18" charset="0"/>
                        <a:ea typeface="Cambria Math" panose="02040503050406030204" pitchFamily="18" charset="0"/>
                      </a:rPr>
                      <m:t>−</m:t>
                    </m:r>
                    <m:r>
                      <a:rPr lang="en-US" sz="2400" i="1" dirty="0">
                        <a:solidFill>
                          <a:schemeClr val="accent2"/>
                        </a:solidFill>
                        <a:latin typeface="Cambria Math" panose="02040503050406030204" pitchFamily="18" charset="0"/>
                        <a:ea typeface="Cambria Math" panose="02040503050406030204" pitchFamily="18" charset="0"/>
                      </a:rPr>
                      <m:t>𝐺</m:t>
                    </m:r>
                    <m:r>
                      <a:rPr lang="en-US" sz="2400" i="1" dirty="0">
                        <a:solidFill>
                          <a:schemeClr val="accent2"/>
                        </a:solidFill>
                        <a:latin typeface="Cambria Math" panose="02040503050406030204" pitchFamily="18" charset="0"/>
                        <a:ea typeface="Cambria Math" panose="02040503050406030204" pitchFamily="18" charset="0"/>
                      </a:rPr>
                      <m:t>|</m:t>
                    </m:r>
                    <m:r>
                      <m:rPr>
                        <m:sty m:val="p"/>
                      </m:rPr>
                      <a:rPr lang="el-GR" sz="2400" i="1" dirty="0">
                        <a:solidFill>
                          <a:schemeClr val="accent2"/>
                        </a:solidFill>
                        <a:latin typeface="Cambria Math" panose="02040503050406030204" pitchFamily="18" charset="0"/>
                        <a:ea typeface="Cambria Math" panose="02040503050406030204" pitchFamily="18" charset="0"/>
                      </a:rPr>
                      <m:t>Ψ</m:t>
                    </m:r>
                    <m:r>
                      <a:rPr lang="en-US" sz="2400" i="1" dirty="0">
                        <a:solidFill>
                          <a:schemeClr val="accent2"/>
                        </a:solidFill>
                        <a:latin typeface="Cambria Math" panose="02040503050406030204" pitchFamily="18" charset="0"/>
                        <a:ea typeface="Cambria Math" panose="02040503050406030204" pitchFamily="18" charset="0"/>
                      </a:rPr>
                      <m:t>|</m:t>
                    </m:r>
                    <m:r>
                      <a:rPr lang="en-US" sz="2400" i="1" baseline="30000" dirty="0">
                        <a:solidFill>
                          <a:schemeClr val="accent2"/>
                        </a:solidFill>
                        <a:latin typeface="Cambria Math" panose="02040503050406030204" pitchFamily="18" charset="0"/>
                        <a:ea typeface="Cambria Math" panose="02040503050406030204" pitchFamily="18" charset="0"/>
                      </a:rPr>
                      <m:t>2</m:t>
                    </m:r>
                  </m:oMath>
                </a14:m>
                <a:r>
                  <a:rPr lang="el-GR" sz="2400" dirty="0">
                    <a:solidFill>
                      <a:schemeClr val="accent2"/>
                    </a:solidFill>
                    <a:ea typeface="Cambria Math" panose="02040503050406030204" pitchFamily="18" charset="0"/>
                  </a:rPr>
                  <a:t> </a:t>
                </a:r>
                <a14:m>
                  <m:oMath xmlns:m="http://schemas.openxmlformats.org/officeDocument/2006/math">
                    <m:r>
                      <m:rPr>
                        <m:sty m:val="p"/>
                      </m:rPr>
                      <a:rPr lang="el-GR" sz="2400" i="1" dirty="0">
                        <a:solidFill>
                          <a:schemeClr val="accent2"/>
                        </a:solidFill>
                        <a:latin typeface="Cambria Math" panose="02040503050406030204" pitchFamily="18" charset="0"/>
                        <a:ea typeface="Cambria Math" panose="02040503050406030204" pitchFamily="18" charset="0"/>
                      </a:rPr>
                      <m:t>Ψ</m:t>
                    </m:r>
                    <m:r>
                      <a:rPr lang="en-US" sz="2400" b="0" i="1" dirty="0" smtClean="0">
                        <a:solidFill>
                          <a:schemeClr val="accent2"/>
                        </a:solidFill>
                        <a:latin typeface="Cambria Math" panose="02040503050406030204" pitchFamily="18" charset="0"/>
                        <a:ea typeface="Cambria Math" panose="02040503050406030204" pitchFamily="18" charset="0"/>
                      </a:rPr>
                      <m:t>+</m:t>
                    </m:r>
                    <m:r>
                      <a:rPr lang="en-US" sz="2400" b="0" i="1" dirty="0" smtClean="0">
                        <a:solidFill>
                          <a:schemeClr val="accent2"/>
                        </a:solidFill>
                        <a:latin typeface="Cambria Math" panose="02040503050406030204" pitchFamily="18" charset="0"/>
                        <a:ea typeface="Cambria Math" panose="02040503050406030204" pitchFamily="18" charset="0"/>
                      </a:rPr>
                      <m:t>𝑓</m:t>
                    </m:r>
                    <m:r>
                      <a:rPr lang="en-US" sz="2400" b="0" i="1" dirty="0" smtClean="0">
                        <a:solidFill>
                          <a:schemeClr val="accent2"/>
                        </a:solidFill>
                        <a:latin typeface="Cambria Math" panose="02040503050406030204" pitchFamily="18" charset="0"/>
                        <a:ea typeface="Cambria Math" panose="02040503050406030204" pitchFamily="18" charset="0"/>
                      </a:rPr>
                      <m:t>(</m:t>
                    </m:r>
                    <m:r>
                      <a:rPr lang="en-US" sz="2400" b="0" i="1" dirty="0" smtClean="0">
                        <a:solidFill>
                          <a:schemeClr val="accent2"/>
                        </a:solidFill>
                        <a:latin typeface="Cambria Math" panose="02040503050406030204" pitchFamily="18" charset="0"/>
                        <a:ea typeface="Cambria Math" panose="02040503050406030204" pitchFamily="18" charset="0"/>
                      </a:rPr>
                      <m:t>𝑥</m:t>
                    </m:r>
                    <m:r>
                      <a:rPr lang="en-US" sz="2400" b="0" i="1" dirty="0" smtClean="0">
                        <a:solidFill>
                          <a:schemeClr val="accent2"/>
                        </a:solidFill>
                        <a:latin typeface="Cambria Math" panose="02040503050406030204" pitchFamily="18" charset="0"/>
                        <a:ea typeface="Cambria Math" panose="02040503050406030204" pitchFamily="18" charset="0"/>
                      </a:rPr>
                      <m:t>,</m:t>
                    </m:r>
                    <m:r>
                      <a:rPr lang="en-US" sz="2400" b="0" i="1" dirty="0" smtClean="0">
                        <a:solidFill>
                          <a:schemeClr val="accent2"/>
                        </a:solidFill>
                        <a:latin typeface="Cambria Math" panose="02040503050406030204" pitchFamily="18" charset="0"/>
                        <a:ea typeface="Cambria Math" panose="02040503050406030204" pitchFamily="18" charset="0"/>
                      </a:rPr>
                      <m:t>𝑡</m:t>
                    </m:r>
                    <m:r>
                      <a:rPr lang="en-US" sz="2400" b="0" i="1" dirty="0" smtClean="0">
                        <a:solidFill>
                          <a:schemeClr val="accent2"/>
                        </a:solidFill>
                        <a:latin typeface="Cambria Math" panose="02040503050406030204" pitchFamily="18" charset="0"/>
                        <a:ea typeface="Cambria Math" panose="02040503050406030204" pitchFamily="18" charset="0"/>
                      </a:rPr>
                      <m:t>)</m:t>
                    </m:r>
                  </m:oMath>
                </a14:m>
                <a:r>
                  <a:rPr lang="el-GR" sz="2400" dirty="0">
                    <a:solidFill>
                      <a:schemeClr val="accent2"/>
                    </a:solidFill>
                    <a:ea typeface="Cambria Math" panose="02040503050406030204" pitchFamily="18" charset="0"/>
                  </a:rPr>
                  <a:t> </a:t>
                </a:r>
                <a14:m>
                  <m:oMath xmlns:m="http://schemas.openxmlformats.org/officeDocument/2006/math">
                    <m:r>
                      <m:rPr>
                        <m:sty m:val="p"/>
                      </m:rPr>
                      <a:rPr lang="el-GR" sz="2400" i="1" dirty="0">
                        <a:solidFill>
                          <a:schemeClr val="accent2"/>
                        </a:solidFill>
                        <a:latin typeface="Cambria Math" panose="02040503050406030204" pitchFamily="18" charset="0"/>
                        <a:ea typeface="Cambria Math" panose="02040503050406030204" pitchFamily="18" charset="0"/>
                      </a:rPr>
                      <m:t>Ψ</m:t>
                    </m:r>
                  </m:oMath>
                </a14:m>
                <a:endParaRPr lang="en-US" sz="2400" baseline="30000" dirty="0">
                  <a:solidFill>
                    <a:schemeClr val="accent2"/>
                  </a:solidFill>
                </a:endParaRPr>
              </a:p>
              <a:p>
                <a:pPr marR="0" algn="just">
                  <a:spcBef>
                    <a:spcPts val="0"/>
                  </a:spcBef>
                  <a:spcAft>
                    <a:spcPts val="0"/>
                  </a:spcAft>
                  <a:tabLst>
                    <a:tab pos="1599565" algn="ctr"/>
                    <a:tab pos="3199765" algn="r"/>
                  </a:tabLst>
                </a:pPr>
                <a14:m>
                  <m:oMathPara xmlns:m="http://schemas.openxmlformats.org/officeDocument/2006/math">
                    <m:oMathParaPr>
                      <m:jc m:val="centerGroup"/>
                    </m:oMathParaPr>
                    <m:oMath xmlns:m="http://schemas.openxmlformats.org/officeDocument/2006/math">
                      <m:d>
                        <m:dPr>
                          <m:begChr m:val="⟨"/>
                          <m:endChr m:val="⟩"/>
                          <m:ctrlPr>
                            <a:rPr lang="en-US" sz="2400" i="1" smtClean="0">
                              <a:solidFill>
                                <a:schemeClr val="accent2">
                                  <a:lumMod val="75000"/>
                                </a:schemeClr>
                              </a:solidFill>
                              <a:latin typeface="Cambria Math" panose="02040503050406030204" pitchFamily="18" charset="0"/>
                              <a:ea typeface="SimSun" panose="02010600030101010101" pitchFamily="2" charset="-122"/>
                              <a:cs typeface="Times New Roman" panose="02020603050405020304" pitchFamily="18" charset="0"/>
                            </a:rPr>
                          </m:ctrlPr>
                        </m:dPr>
                        <m:e>
                          <m:r>
                            <a:rPr lang="en-US" sz="2400" b="0" i="1" smtClean="0">
                              <a:solidFill>
                                <a:schemeClr val="accent2">
                                  <a:lumMod val="75000"/>
                                </a:schemeClr>
                              </a:solidFill>
                              <a:latin typeface="Cambria Math" panose="02040503050406030204" pitchFamily="18" charset="0"/>
                              <a:ea typeface="SimSun" panose="02010600030101010101" pitchFamily="2" charset="-122"/>
                              <a:cs typeface="Times New Roman" panose="02020603050405020304" pitchFamily="18" charset="0"/>
                            </a:rPr>
                            <m:t>𝑓</m:t>
                          </m:r>
                          <m:d>
                            <m:dPr>
                              <m:ctrlPr>
                                <a:rPr lang="en-US" sz="2400" b="0" i="1" smtClean="0">
                                  <a:solidFill>
                                    <a:schemeClr val="accent2">
                                      <a:lumMod val="75000"/>
                                    </a:schemeClr>
                                  </a:solidFill>
                                  <a:latin typeface="Cambria Math" panose="02040503050406030204" pitchFamily="18" charset="0"/>
                                  <a:ea typeface="SimSun" panose="02010600030101010101" pitchFamily="2" charset="-122"/>
                                  <a:cs typeface="Times New Roman" panose="02020603050405020304" pitchFamily="18" charset="0"/>
                                </a:rPr>
                              </m:ctrlPr>
                            </m:dPr>
                            <m:e>
                              <m:r>
                                <a:rPr lang="en-US" sz="2400" b="0" i="1" smtClean="0">
                                  <a:solidFill>
                                    <a:schemeClr val="accent2">
                                      <a:lumMod val="75000"/>
                                    </a:schemeClr>
                                  </a:solidFill>
                                  <a:latin typeface="Cambria Math" panose="02040503050406030204" pitchFamily="18" charset="0"/>
                                  <a:ea typeface="SimSun" panose="02010600030101010101" pitchFamily="2" charset="-122"/>
                                  <a:cs typeface="Times New Roman" panose="02020603050405020304" pitchFamily="18" charset="0"/>
                                </a:rPr>
                                <m:t>𝑥</m:t>
                              </m:r>
                              <m:r>
                                <a:rPr lang="en-US" sz="2400" b="0" i="1" smtClean="0">
                                  <a:solidFill>
                                    <a:schemeClr val="accent2">
                                      <a:lumMod val="75000"/>
                                    </a:schemeClr>
                                  </a:solidFill>
                                  <a:latin typeface="Cambria Math" panose="02040503050406030204" pitchFamily="18" charset="0"/>
                                  <a:ea typeface="SimSun" panose="02010600030101010101" pitchFamily="2" charset="-122"/>
                                  <a:cs typeface="Times New Roman" panose="02020603050405020304" pitchFamily="18" charset="0"/>
                                </a:rPr>
                                <m:t>,</m:t>
                              </m:r>
                              <m:r>
                                <a:rPr lang="en-US" sz="2400" b="0" i="1" smtClean="0">
                                  <a:solidFill>
                                    <a:schemeClr val="accent2">
                                      <a:lumMod val="75000"/>
                                    </a:schemeClr>
                                  </a:solidFill>
                                  <a:latin typeface="Cambria Math" panose="02040503050406030204" pitchFamily="18" charset="0"/>
                                  <a:ea typeface="SimSun" panose="02010600030101010101" pitchFamily="2" charset="-122"/>
                                  <a:cs typeface="Times New Roman" panose="02020603050405020304" pitchFamily="18" charset="0"/>
                                </a:rPr>
                                <m:t>𝑡</m:t>
                              </m:r>
                            </m:e>
                          </m:d>
                          <m:r>
                            <a:rPr lang="en-US" sz="2400" b="0" i="1" smtClean="0">
                              <a:solidFill>
                                <a:schemeClr val="accent2">
                                  <a:lumMod val="75000"/>
                                </a:schemeClr>
                              </a:solidFill>
                              <a:latin typeface="Cambria Math" panose="02040503050406030204" pitchFamily="18" charset="0"/>
                              <a:ea typeface="SimSun" panose="02010600030101010101" pitchFamily="2" charset="-122"/>
                              <a:cs typeface="Times New Roman" panose="02020603050405020304" pitchFamily="18" charset="0"/>
                            </a:rPr>
                            <m:t>𝑓</m:t>
                          </m:r>
                          <m:r>
                            <a:rPr lang="en-US" sz="2400" b="0" i="1" smtClean="0">
                              <a:solidFill>
                                <a:schemeClr val="accent2">
                                  <a:lumMod val="75000"/>
                                </a:schemeClr>
                              </a:solidFill>
                              <a:latin typeface="Cambria Math" panose="02040503050406030204" pitchFamily="18" charset="0"/>
                              <a:ea typeface="SimSun" panose="02010600030101010101" pitchFamily="2" charset="-122"/>
                              <a:cs typeface="Times New Roman" panose="02020603050405020304" pitchFamily="18" charset="0"/>
                            </a:rPr>
                            <m:t>(</m:t>
                          </m:r>
                          <m:sSup>
                            <m:sSupPr>
                              <m:ctrlPr>
                                <a:rPr lang="en-US" sz="2400" b="0" i="1" smtClean="0">
                                  <a:solidFill>
                                    <a:schemeClr val="accent2">
                                      <a:lumMod val="75000"/>
                                    </a:schemeClr>
                                  </a:solidFill>
                                  <a:latin typeface="Cambria Math" panose="02040503050406030204" pitchFamily="18" charset="0"/>
                                  <a:ea typeface="SimSun" panose="02010600030101010101" pitchFamily="2" charset="-122"/>
                                  <a:cs typeface="Times New Roman" panose="02020603050405020304" pitchFamily="18" charset="0"/>
                                </a:rPr>
                              </m:ctrlPr>
                            </m:sSupPr>
                            <m:e>
                              <m:r>
                                <a:rPr lang="en-US" sz="2400" b="0" i="1" smtClean="0">
                                  <a:solidFill>
                                    <a:schemeClr val="accent2">
                                      <a:lumMod val="75000"/>
                                    </a:schemeClr>
                                  </a:solidFill>
                                  <a:latin typeface="Cambria Math" panose="02040503050406030204" pitchFamily="18" charset="0"/>
                                  <a:ea typeface="SimSun" panose="02010600030101010101" pitchFamily="2" charset="-122"/>
                                  <a:cs typeface="Times New Roman" panose="02020603050405020304" pitchFamily="18" charset="0"/>
                                </a:rPr>
                                <m:t>𝑥</m:t>
                              </m:r>
                            </m:e>
                            <m:sup>
                              <m:r>
                                <a:rPr lang="en-US" sz="2400" b="0" i="1" smtClean="0">
                                  <a:solidFill>
                                    <a:schemeClr val="accent2">
                                      <a:lumMod val="75000"/>
                                    </a:schemeClr>
                                  </a:solidFill>
                                  <a:latin typeface="Cambria Math" panose="02040503050406030204" pitchFamily="18" charset="0"/>
                                  <a:ea typeface="SimSun" panose="02010600030101010101" pitchFamily="2" charset="-122"/>
                                  <a:cs typeface="Times New Roman" panose="02020603050405020304" pitchFamily="18" charset="0"/>
                                </a:rPr>
                                <m:t>′</m:t>
                              </m:r>
                            </m:sup>
                          </m:sSup>
                          <m:r>
                            <a:rPr lang="en-US" sz="2400" b="0" i="1" smtClean="0">
                              <a:solidFill>
                                <a:schemeClr val="accent2">
                                  <a:lumMod val="75000"/>
                                </a:schemeClr>
                              </a:solidFill>
                              <a:latin typeface="Cambria Math" panose="02040503050406030204" pitchFamily="18" charset="0"/>
                              <a:ea typeface="SimSun" panose="02010600030101010101" pitchFamily="2" charset="-122"/>
                              <a:cs typeface="Times New Roman" panose="02020603050405020304" pitchFamily="18" charset="0"/>
                            </a:rPr>
                            <m:t>,</m:t>
                          </m:r>
                          <m:r>
                            <a:rPr lang="en-US" sz="2400" b="0" i="1" smtClean="0">
                              <a:solidFill>
                                <a:schemeClr val="accent2">
                                  <a:lumMod val="75000"/>
                                </a:schemeClr>
                              </a:solidFill>
                              <a:latin typeface="Cambria Math" panose="02040503050406030204" pitchFamily="18" charset="0"/>
                              <a:ea typeface="SimSun" panose="02010600030101010101" pitchFamily="2" charset="-122"/>
                              <a:cs typeface="Times New Roman" panose="02020603050405020304" pitchFamily="18" charset="0"/>
                            </a:rPr>
                            <m:t>𝑡</m:t>
                          </m:r>
                          <m:r>
                            <a:rPr lang="en-US" sz="2400" b="0" i="1" smtClean="0">
                              <a:solidFill>
                                <a:schemeClr val="accent2">
                                  <a:lumMod val="75000"/>
                                </a:schemeClr>
                              </a:solidFill>
                              <a:latin typeface="Cambria Math" panose="02040503050406030204" pitchFamily="18" charset="0"/>
                              <a:ea typeface="SimSun" panose="02010600030101010101" pitchFamily="2" charset="-122"/>
                              <a:cs typeface="Times New Roman" panose="02020603050405020304" pitchFamily="18" charset="0"/>
                            </a:rPr>
                            <m:t>′)</m:t>
                          </m:r>
                        </m:e>
                      </m:d>
                      <m:r>
                        <a:rPr lang="en-US" sz="2400" b="0" i="1" smtClean="0">
                          <a:solidFill>
                            <a:schemeClr val="accent2">
                              <a:lumMod val="75000"/>
                            </a:schemeClr>
                          </a:solidFill>
                          <a:latin typeface="Cambria Math" panose="02040503050406030204" pitchFamily="18" charset="0"/>
                          <a:ea typeface="SimSun" panose="02010600030101010101" pitchFamily="2" charset="-122"/>
                          <a:cs typeface="Times New Roman" panose="02020603050405020304" pitchFamily="18" charset="0"/>
                        </a:rPr>
                        <m:t>=</m:t>
                      </m:r>
                      <m:sSub>
                        <m:sSubPr>
                          <m:ctrlPr>
                            <a:rPr lang="en-US" sz="2400" b="0" i="1" smtClean="0">
                              <a:solidFill>
                                <a:schemeClr val="accent2">
                                  <a:lumMod val="75000"/>
                                </a:schemeClr>
                              </a:solidFill>
                              <a:latin typeface="Cambria Math" panose="02040503050406030204" pitchFamily="18" charset="0"/>
                              <a:ea typeface="SimSun" panose="02010600030101010101" pitchFamily="2" charset="-122"/>
                              <a:cs typeface="Times New Roman" panose="02020603050405020304" pitchFamily="18" charset="0"/>
                            </a:rPr>
                          </m:ctrlPr>
                        </m:sSubPr>
                        <m:e>
                          <m:r>
                            <a:rPr lang="en-US" sz="2400" b="0" i="1" smtClean="0">
                              <a:solidFill>
                                <a:schemeClr val="accent2">
                                  <a:lumMod val="75000"/>
                                </a:schemeClr>
                              </a:solidFill>
                              <a:latin typeface="Cambria Math" panose="02040503050406030204" pitchFamily="18" charset="0"/>
                              <a:ea typeface="SimSun" panose="02010600030101010101" pitchFamily="2" charset="-122"/>
                              <a:cs typeface="Times New Roman" panose="02020603050405020304" pitchFamily="18" charset="0"/>
                            </a:rPr>
                            <m:t>𝐸</m:t>
                          </m:r>
                        </m:e>
                        <m:sub>
                          <m:r>
                            <a:rPr lang="en-US" sz="2400" b="0" i="1" smtClean="0">
                              <a:solidFill>
                                <a:schemeClr val="accent2">
                                  <a:lumMod val="75000"/>
                                </a:schemeClr>
                              </a:solidFill>
                              <a:latin typeface="Cambria Math" panose="02040503050406030204" pitchFamily="18" charset="0"/>
                              <a:ea typeface="SimSun" panose="02010600030101010101" pitchFamily="2" charset="-122"/>
                              <a:cs typeface="Times New Roman" panose="02020603050405020304" pitchFamily="18" charset="0"/>
                            </a:rPr>
                            <m:t>𝐵</m:t>
                          </m:r>
                        </m:sub>
                      </m:sSub>
                      <m:r>
                        <a:rPr lang="en-US" sz="2400" b="0" i="1" smtClean="0">
                          <a:solidFill>
                            <a:schemeClr val="accent2">
                              <a:lumMod val="75000"/>
                            </a:schemeClr>
                          </a:solidFill>
                          <a:latin typeface="Cambria Math" panose="02040503050406030204" pitchFamily="18" charset="0"/>
                          <a:ea typeface="SimSun" panose="02010600030101010101" pitchFamily="2" charset="-122"/>
                          <a:cs typeface="Times New Roman" panose="02020603050405020304" pitchFamily="18" charset="0"/>
                        </a:rPr>
                        <m:t>𝑘𝑇</m:t>
                      </m:r>
                      <m:nary>
                        <m:naryPr>
                          <m:chr m:val="∑"/>
                          <m:supHide m:val="on"/>
                          <m:ctrlPr>
                            <a:rPr lang="en-US" sz="2400" b="0" i="1" smtClean="0">
                              <a:solidFill>
                                <a:schemeClr val="accent2">
                                  <a:lumMod val="75000"/>
                                </a:schemeClr>
                              </a:solidFill>
                              <a:latin typeface="Cambria Math" panose="02040503050406030204" pitchFamily="18" charset="0"/>
                              <a:ea typeface="SimSun" panose="02010600030101010101" pitchFamily="2" charset="-122"/>
                              <a:cs typeface="Times New Roman" panose="02020603050405020304" pitchFamily="18" charset="0"/>
                            </a:rPr>
                          </m:ctrlPr>
                        </m:naryPr>
                        <m:sub>
                          <m:r>
                            <m:rPr>
                              <m:brk m:alnAt="7"/>
                            </m:rPr>
                            <a:rPr lang="en-US" sz="2400" b="0" i="1" smtClean="0">
                              <a:solidFill>
                                <a:schemeClr val="accent2">
                                  <a:lumMod val="75000"/>
                                </a:schemeClr>
                              </a:solidFill>
                              <a:latin typeface="Cambria Math" panose="02040503050406030204" pitchFamily="18" charset="0"/>
                              <a:ea typeface="SimSun" panose="02010600030101010101" pitchFamily="2" charset="-122"/>
                              <a:cs typeface="Times New Roman" panose="02020603050405020304" pitchFamily="18" charset="0"/>
                            </a:rPr>
                            <m:t>𝑗</m:t>
                          </m:r>
                          <m:r>
                            <a:rPr lang="en-US" sz="2400" b="0" i="1" smtClean="0">
                              <a:solidFill>
                                <a:schemeClr val="accent2">
                                  <a:lumMod val="75000"/>
                                </a:schemeClr>
                              </a:solidFill>
                              <a:latin typeface="Cambria Math" panose="02040503050406030204" pitchFamily="18" charset="0"/>
                              <a:ea typeface="SimSun" panose="02010600030101010101" pitchFamily="2" charset="-122"/>
                              <a:cs typeface="Times New Roman" panose="02020603050405020304" pitchFamily="18" charset="0"/>
                            </a:rPr>
                            <m:t>=±1</m:t>
                          </m:r>
                        </m:sub>
                        <m:sup/>
                        <m:e>
                          <m:r>
                            <a:rPr lang="en-US" sz="2400" i="1">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𝛿</m:t>
                          </m:r>
                          <m:r>
                            <a:rPr lang="en-US" sz="2400" i="1">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m:t>
                          </m:r>
                          <m:r>
                            <a:rPr lang="en-US" sz="2400" i="1">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𝑥</m:t>
                          </m:r>
                          <m:r>
                            <a:rPr lang="en-US" sz="2400" i="1">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m:t>
                          </m:r>
                          <m:sSup>
                            <m:sSupPr>
                              <m:ctrlPr>
                                <a:rPr lang="en-US" sz="2400" i="1">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ctrlPr>
                            </m:sSupPr>
                            <m:e>
                              <m:r>
                                <a:rPr lang="en-US" sz="2400" i="1">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𝑥</m:t>
                              </m:r>
                            </m:e>
                            <m:sup>
                              <m:r>
                                <a:rPr lang="en-US" sz="2400" i="1">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m:t>
                              </m:r>
                            </m:sup>
                          </m:sSup>
                          <m:r>
                            <a:rPr lang="en-US" sz="2400" i="1">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m:t>
                          </m:r>
                          <m:r>
                            <a:rPr lang="en-US" sz="2400" i="1">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𝑗𝑐</m:t>
                          </m:r>
                          <m:r>
                            <a:rPr lang="en-US" sz="2400" i="1">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m:t>
                          </m:r>
                          <m:r>
                            <a:rPr lang="en-US" sz="2400" i="1">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𝑡</m:t>
                          </m:r>
                          <m:r>
                            <a:rPr lang="en-US" sz="2400" i="1">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m:t>
                          </m:r>
                          <m:sSup>
                            <m:sSupPr>
                              <m:ctrlPr>
                                <a:rPr lang="en-US" sz="2400" i="1">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ctrlPr>
                            </m:sSupPr>
                            <m:e>
                              <m:r>
                                <a:rPr lang="en-US" sz="2400" i="1">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𝑡</m:t>
                              </m:r>
                            </m:e>
                            <m:sup>
                              <m:r>
                                <a:rPr lang="en-US" sz="2400" i="1">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m:t>
                              </m:r>
                            </m:sup>
                          </m:sSup>
                          <m:r>
                            <a:rPr lang="en-US" sz="2400" i="1">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m:t>
                          </m:r>
                        </m:e>
                      </m:nary>
                    </m:oMath>
                  </m:oMathPara>
                </a14:m>
                <a:endParaRPr lang="en-US" sz="2400" dirty="0">
                  <a:solidFill>
                    <a:schemeClr val="accent2">
                      <a:lumMod val="75000"/>
                    </a:schemeClr>
                  </a:solidFill>
                  <a:latin typeface="Times New Roman" panose="02020603050405020304" pitchFamily="18" charset="0"/>
                  <a:ea typeface="SimSun" panose="02010600030101010101" pitchFamily="2" charset="-122"/>
                  <a:cs typeface="Times New Roman" panose="02020603050405020304" pitchFamily="18" charset="0"/>
                </a:endParaRPr>
              </a:p>
              <a:p>
                <a:pPr marR="0" algn="just">
                  <a:spcBef>
                    <a:spcPts val="0"/>
                  </a:spcBef>
                  <a:spcAft>
                    <a:spcPts val="0"/>
                  </a:spcAft>
                  <a:tabLst>
                    <a:tab pos="1599565" algn="ctr"/>
                    <a:tab pos="3199765" algn="r"/>
                  </a:tabLst>
                </a:pPr>
                <a:r>
                  <a:rPr lang="en-US" sz="2400" dirty="0">
                    <a:solidFill>
                      <a:schemeClr val="accent2">
                        <a:lumMod val="75000"/>
                      </a:schemeClr>
                    </a:solidFill>
                    <a:highlight>
                      <a:srgbClr val="FFFF00"/>
                    </a:highlight>
                    <a:latin typeface="Times New Roman" panose="02020603050405020304" pitchFamily="18" charset="0"/>
                    <a:ea typeface="SimSun" panose="02010600030101010101" pitchFamily="2" charset="-122"/>
                    <a:cs typeface="Times New Roman" panose="02020603050405020304" pitchFamily="18" charset="0"/>
                  </a:rPr>
                  <a:t>Which is not integrable implying soliton instability</a:t>
                </a:r>
              </a:p>
              <a:p>
                <a:pPr marR="0" algn="just">
                  <a:spcBef>
                    <a:spcPts val="0"/>
                  </a:spcBef>
                  <a:spcAft>
                    <a:spcPts val="0"/>
                  </a:spcAft>
                  <a:tabLst>
                    <a:tab pos="1599565" algn="ctr"/>
                    <a:tab pos="3199765" algn="r"/>
                  </a:tabLst>
                </a:pPr>
                <a:endParaRPr lang="en-US" sz="2400" dirty="0">
                  <a:solidFill>
                    <a:schemeClr val="accent2">
                      <a:lumMod val="75000"/>
                    </a:schemeClr>
                  </a:solidFill>
                  <a:highlight>
                    <a:srgbClr val="FFFF00"/>
                  </a:highlight>
                  <a:latin typeface="Times New Roman" panose="02020603050405020304" pitchFamily="18" charset="0"/>
                  <a:ea typeface="SimSun" panose="02010600030101010101" pitchFamily="2" charset="-122"/>
                  <a:cs typeface="Times New Roman" panose="02020603050405020304" pitchFamily="18" charset="0"/>
                </a:endParaRPr>
              </a:p>
              <a:p>
                <a:pPr marR="0" algn="just">
                  <a:spcBef>
                    <a:spcPts val="0"/>
                  </a:spcBef>
                  <a:spcAft>
                    <a:spcPts val="0"/>
                  </a:spcAft>
                  <a:tabLst>
                    <a:tab pos="1599565" algn="ctr"/>
                    <a:tab pos="3199765" algn="r"/>
                  </a:tabLst>
                </a:pPr>
                <a:r>
                  <a:rPr lang="en-US" sz="2400" dirty="0">
                    <a:solidFill>
                      <a:schemeClr val="accent2">
                        <a:lumMod val="75000"/>
                      </a:schemeClr>
                    </a:solidFill>
                    <a:highlight>
                      <a:srgbClr val="FFFF00"/>
                    </a:highlight>
                    <a:latin typeface="Times New Roman" panose="02020603050405020304" pitchFamily="18" charset="0"/>
                    <a:ea typeface="SimSun" panose="02010600030101010101" pitchFamily="2" charset="-122"/>
                    <a:cs typeface="Times New Roman" panose="02020603050405020304" pitchFamily="18" charset="0"/>
                  </a:rPr>
                  <a:t>Within the IST perturbation theory DS lifetime is estimated as</a:t>
                </a:r>
              </a:p>
              <a:p>
                <a:pPr marR="0" algn="just">
                  <a:spcBef>
                    <a:spcPts val="0"/>
                  </a:spcBef>
                  <a:spcAft>
                    <a:spcPts val="0"/>
                  </a:spcAft>
                  <a:tabLst>
                    <a:tab pos="1599565" algn="ctr"/>
                    <a:tab pos="3199765" algn="r"/>
                  </a:tabLst>
                </a:pPr>
                <a:endParaRPr lang="en-US" sz="2400" dirty="0">
                  <a:solidFill>
                    <a:schemeClr val="accent2">
                      <a:lumMod val="75000"/>
                    </a:schemeClr>
                  </a:solidFill>
                  <a:highlight>
                    <a:srgbClr val="FFFF00"/>
                  </a:highlight>
                  <a:latin typeface="Times New Roman" panose="02020603050405020304" pitchFamily="18" charset="0"/>
                  <a:ea typeface="SimSun" panose="02010600030101010101" pitchFamily="2" charset="-122"/>
                  <a:cs typeface="Times New Roman" panose="02020603050405020304" pitchFamily="18" charset="0"/>
                </a:endParaRPr>
              </a:p>
              <a:p>
                <a:pPr marR="0" algn="ctr">
                  <a:spcBef>
                    <a:spcPts val="0"/>
                  </a:spcBef>
                  <a:spcAft>
                    <a:spcPts val="0"/>
                  </a:spcAft>
                  <a:tabLst>
                    <a:tab pos="1599565" algn="ctr"/>
                    <a:tab pos="3199765" algn="r"/>
                  </a:tabLst>
                </a:pPr>
                <a14:m>
                  <m:oMath xmlns:m="http://schemas.openxmlformats.org/officeDocument/2006/math">
                    <m:r>
                      <a:rPr lang="en-US" sz="2400" i="1" smtClean="0">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𝜏</m:t>
                    </m:r>
                    <m:r>
                      <a:rPr lang="en-US" sz="2400" b="0" i="1" smtClean="0">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 </m:t>
                    </m:r>
                    <m:r>
                      <a:rPr lang="en-US" sz="2400" i="1" smtClean="0">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sz="2400" dirty="0">
                    <a:solidFill>
                      <a:schemeClr val="accent2">
                        <a:lumMod val="75000"/>
                      </a:schemeClr>
                    </a:solidFill>
                    <a:latin typeface="Times New Roman" panose="02020603050405020304" pitchFamily="18" charset="0"/>
                    <a:ea typeface="SimSun" panose="02010600030101010101" pitchFamily="2" charset="-122"/>
                    <a:cs typeface="Times New Roman" panose="02020603050405020304" pitchFamily="18" charset="0"/>
                  </a:rPr>
                  <a:t>2.2 </a:t>
                </a:r>
                <a14:m>
                  <m:oMath xmlns:m="http://schemas.openxmlformats.org/officeDocument/2006/math">
                    <m:r>
                      <a:rPr lang="en-US" sz="2400" i="1" smtClean="0">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m:t>
                    </m:r>
                    <m:sSup>
                      <m:sSupPr>
                        <m:ctrlPr>
                          <a:rPr lang="en-US" sz="2400" i="1" smtClean="0">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ctrlPr>
                      </m:sSupPr>
                      <m:e>
                        <m:r>
                          <a:rPr lang="en-US" sz="2400" b="0" i="1" smtClean="0">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10</m:t>
                        </m:r>
                      </m:e>
                      <m:sup>
                        <m:r>
                          <a:rPr lang="en-US" sz="2400" b="0" i="1" smtClean="0">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−2 </m:t>
                        </m:r>
                      </m:sup>
                    </m:sSup>
                    <m:f>
                      <m:fPr>
                        <m:ctrlPr>
                          <a:rPr lang="en-US" sz="2400" i="1" smtClean="0">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ctrlPr>
                      </m:fPr>
                      <m:num>
                        <m:r>
                          <a:rPr lang="en-US" sz="2400" b="0" i="1" smtClean="0">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𝑆</m:t>
                        </m:r>
                      </m:num>
                      <m:den>
                        <m:r>
                          <a:rPr lang="en-US" sz="2400" b="0" i="1" smtClean="0">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𝑠𝐵</m:t>
                        </m:r>
                      </m:den>
                    </m:f>
                    <m:f>
                      <m:fPr>
                        <m:ctrlPr>
                          <a:rPr lang="en-US" sz="2400" i="1" smtClean="0">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ctrlPr>
                      </m:fPr>
                      <m:num>
                        <m:r>
                          <a:rPr lang="en-US" sz="2400" i="1" smtClean="0">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ℏ</m:t>
                        </m:r>
                        <m:r>
                          <a:rPr lang="en-US" sz="2400" i="1" smtClean="0">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𝜔</m:t>
                        </m:r>
                      </m:num>
                      <m:den>
                        <m:r>
                          <a:rPr lang="en-US" sz="2400" b="0" i="1" smtClean="0">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𝑘𝑇</m:t>
                        </m:r>
                      </m:den>
                    </m:f>
                  </m:oMath>
                </a14:m>
                <a:endParaRPr lang="en-US" sz="2400" dirty="0">
                  <a:solidFill>
                    <a:schemeClr val="accent2">
                      <a:lumMod val="75000"/>
                    </a:schemeClr>
                  </a:solidFill>
                  <a:latin typeface="Times New Roman" panose="02020603050405020304" pitchFamily="18" charset="0"/>
                  <a:ea typeface="SimSun" panose="02010600030101010101" pitchFamily="2" charset="-122"/>
                  <a:cs typeface="Times New Roman" panose="02020603050405020304" pitchFamily="18" charset="0"/>
                </a:endParaRPr>
              </a:p>
            </p:txBody>
          </p:sp>
        </mc:Choice>
        <mc:Fallback xmlns="">
          <p:sp>
            <p:nvSpPr>
              <p:cNvPr id="3" name="Rectangle 2">
                <a:extLst>
                  <a:ext uri="{FF2B5EF4-FFF2-40B4-BE49-F238E27FC236}">
                    <a16:creationId xmlns:a16="http://schemas.microsoft.com/office/drawing/2014/main" id="{440D7CAA-6D11-4DEC-B2F0-45B15206DD66}"/>
                  </a:ext>
                </a:extLst>
              </p:cNvPr>
              <p:cNvSpPr>
                <a:spLocks noRot="1" noChangeAspect="1" noMove="1" noResize="1" noEditPoints="1" noAdjustHandles="1" noChangeArrowheads="1" noChangeShapeType="1" noTextEdit="1"/>
              </p:cNvSpPr>
              <p:nvPr/>
            </p:nvSpPr>
            <p:spPr>
              <a:xfrm>
                <a:off x="503237" y="1112835"/>
                <a:ext cx="9064625" cy="4760086"/>
              </a:xfrm>
              <a:prstGeom prst="rect">
                <a:avLst/>
              </a:prstGeom>
              <a:blipFill>
                <a:blip r:embed="rId2"/>
                <a:stretch>
                  <a:fillRect l="-1076" t="-1538" r="-1883" b="-385"/>
                </a:stretch>
              </a:blipFill>
            </p:spPr>
            <p:txBody>
              <a:bodyPr/>
              <a:lstStyle/>
              <a:p>
                <a:r>
                  <a:rPr lang="en-US">
                    <a:noFill/>
                  </a:rPr>
                  <a:t> </a:t>
                </a:r>
              </a:p>
            </p:txBody>
          </p:sp>
        </mc:Fallback>
      </mc:AlternateContent>
    </p:spTree>
    <p:extLst>
      <p:ext uri="{BB962C8B-B14F-4D97-AF65-F5344CB8AC3E}">
        <p14:creationId xmlns:p14="http://schemas.microsoft.com/office/powerpoint/2010/main" val="357436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57850-EA3C-46E8-A376-A2B56A7943C2}"/>
              </a:ext>
            </a:extLst>
          </p:cNvPr>
          <p:cNvSpPr>
            <a:spLocks noGrp="1"/>
          </p:cNvSpPr>
          <p:nvPr>
            <p:ph type="title"/>
          </p:nvPr>
        </p:nvSpPr>
        <p:spPr>
          <a:xfrm>
            <a:off x="503238" y="122238"/>
            <a:ext cx="9064625" cy="838200"/>
          </a:xfrm>
        </p:spPr>
        <p:txBody>
          <a:bodyPr/>
          <a:lstStyle/>
          <a:p>
            <a:r>
              <a:rPr lang="en-US" dirty="0">
                <a:solidFill>
                  <a:schemeClr val="accent2"/>
                </a:solidFill>
              </a:rPr>
              <a:t>Conclusions</a:t>
            </a:r>
          </a:p>
        </p:txBody>
      </p:sp>
      <mc:AlternateContent xmlns:mc="http://schemas.openxmlformats.org/markup-compatibility/2006" xmlns:a14="http://schemas.microsoft.com/office/drawing/2010/main">
        <mc:Choice Requires="a14">
          <p:sp>
            <p:nvSpPr>
              <p:cNvPr id="3" name="Rectangle: Rounded Corners 2">
                <a:extLst>
                  <a:ext uri="{FF2B5EF4-FFF2-40B4-BE49-F238E27FC236}">
                    <a16:creationId xmlns:a16="http://schemas.microsoft.com/office/drawing/2014/main" id="{91BBC1D8-0387-428D-91D9-D9BBB89317E5}"/>
                  </a:ext>
                </a:extLst>
              </p:cNvPr>
              <p:cNvSpPr/>
              <p:nvPr/>
            </p:nvSpPr>
            <p:spPr bwMode="auto">
              <a:xfrm>
                <a:off x="2144712" y="1417637"/>
                <a:ext cx="6477000" cy="1905000"/>
              </a:xfrm>
              <a:prstGeom prst="round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r>
                  <a:rPr lang="en-US" sz="2400" dirty="0"/>
                  <a:t>α-helix		DNA	&amp;	conducting polymers</a:t>
                </a:r>
              </a:p>
              <a:p>
                <a:endParaRPr lang="en-US" sz="2400" dirty="0"/>
              </a:p>
              <a:p>
                <a:r>
                  <a:rPr lang="en-US" sz="2400" dirty="0"/>
                  <a:t>B </a:t>
                </a:r>
                <a14:m>
                  <m:oMath xmlns:m="http://schemas.openxmlformats.org/officeDocument/2006/math">
                    <m:r>
                      <a:rPr lang="en-US" sz="240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 0.1</m:t>
                    </m:r>
                  </m:oMath>
                </a14:m>
                <a:r>
                  <a:rPr lang="en-US" sz="2400" b="0" dirty="0">
                    <a:ea typeface="Cambria Math" panose="02040503050406030204" pitchFamily="18" charset="0"/>
                  </a:rPr>
                  <a:t>				</a:t>
                </a:r>
                <a:r>
                  <a:rPr lang="en-US" sz="2400" dirty="0"/>
                  <a:t>B </a:t>
                </a:r>
                <a14:m>
                  <m:oMath xmlns:m="http://schemas.openxmlformats.org/officeDocument/2006/math">
                    <m:r>
                      <a:rPr lang="en-US" sz="2400" i="1" smtClean="0">
                        <a:latin typeface="Cambria Math" panose="02040503050406030204" pitchFamily="18" charset="0"/>
                        <a:ea typeface="Cambria Math" panose="02040503050406030204" pitchFamily="18" charset="0"/>
                      </a:rPr>
                      <m:t>~</m:t>
                    </m:r>
                  </m:oMath>
                </a14:m>
                <a:r>
                  <a:rPr lang="en-US" sz="2400" dirty="0">
                    <a:ea typeface="Cambria Math" panose="02040503050406030204" pitchFamily="18" charset="0"/>
                  </a:rPr>
                  <a:t>100		</a:t>
                </a:r>
              </a:p>
              <a:p>
                <a:r>
                  <a:rPr lang="en-US" sz="2400" dirty="0"/>
                  <a:t>S </a:t>
                </a:r>
                <a14:m>
                  <m:oMath xmlns:m="http://schemas.openxmlformats.org/officeDocument/2006/math">
                    <m:r>
                      <a:rPr lang="en-US" sz="2400" i="1">
                        <a:latin typeface="Cambria Math" panose="02040503050406030204" pitchFamily="18" charset="0"/>
                        <a:ea typeface="Cambria Math" panose="02040503050406030204" pitchFamily="18" charset="0"/>
                      </a:rPr>
                      <m:t>~ 0.17</m:t>
                    </m:r>
                    <m:r>
                      <a:rPr lang="en-US" sz="2400" b="0" i="0" smtClean="0">
                        <a:latin typeface="Cambria Math" panose="02040503050406030204" pitchFamily="18" charset="0"/>
                        <a:ea typeface="Cambria Math" panose="02040503050406030204" pitchFamily="18" charset="0"/>
                      </a:rPr>
                      <m:t>           </m:t>
                    </m:r>
                  </m:oMath>
                </a14:m>
                <a:r>
                  <a:rPr kumimoji="0" lang="en-US" sz="2400" b="0" i="0" u="none" strike="noStrike" cap="none" normalizeH="0" baseline="0" dirty="0">
                    <a:ln>
                      <a:noFill/>
                    </a:ln>
                    <a:solidFill>
                      <a:schemeClr val="bg1"/>
                    </a:solidFill>
                    <a:effectLst/>
                    <a:latin typeface="Arial" panose="020B0604020202020204" pitchFamily="34" charset="0"/>
                    <a:cs typeface="DejaVu Sans" charset="0"/>
                  </a:rPr>
                  <a:t>		S </a:t>
                </a:r>
                <a14:m>
                  <m:oMath xmlns:m="http://schemas.openxmlformats.org/officeDocument/2006/math">
                    <m:r>
                      <a:rPr lang="en-US" sz="2400" b="0" i="1" dirty="0" smtClean="0">
                        <a:latin typeface="Cambria Math" panose="02040503050406030204" pitchFamily="18" charset="0"/>
                        <a:ea typeface="Cambria Math" panose="02040503050406030204" pitchFamily="18" charset="0"/>
                      </a:rPr>
                      <m:t>&gt;</m:t>
                    </m:r>
                    <m:r>
                      <a:rPr lang="en-US" sz="2400" b="0" i="1" smtClean="0">
                        <a:latin typeface="Cambria Math" panose="02040503050406030204" pitchFamily="18" charset="0"/>
                        <a:ea typeface="Cambria Math" panose="02040503050406030204" pitchFamily="18" charset="0"/>
                      </a:rPr>
                      <m:t>&gt;</m:t>
                    </m:r>
                  </m:oMath>
                </a14:m>
                <a:r>
                  <a:rPr kumimoji="0" lang="en-US" sz="2400" b="0" i="0" u="none" strike="noStrike" cap="none" normalizeH="0" baseline="0" dirty="0">
                    <a:ln>
                      <a:noFill/>
                    </a:ln>
                    <a:solidFill>
                      <a:schemeClr val="bg1"/>
                    </a:solidFill>
                    <a:effectLst/>
                    <a:latin typeface="Arial" panose="020B0604020202020204" pitchFamily="34" charset="0"/>
                    <a:cs typeface="DejaVu Sans" charset="0"/>
                  </a:rPr>
                  <a:t> 1</a:t>
                </a:r>
              </a:p>
            </p:txBody>
          </p:sp>
        </mc:Choice>
        <mc:Fallback xmlns="">
          <p:sp>
            <p:nvSpPr>
              <p:cNvPr id="3" name="Rectangle: Rounded Corners 2">
                <a:extLst>
                  <a:ext uri="{FF2B5EF4-FFF2-40B4-BE49-F238E27FC236}">
                    <a16:creationId xmlns:a16="http://schemas.microsoft.com/office/drawing/2014/main" id="{91BBC1D8-0387-428D-91D9-D9BBB89317E5}"/>
                  </a:ext>
                </a:extLst>
              </p:cNvPr>
              <p:cNvSpPr>
                <a:spLocks noRot="1" noChangeAspect="1" noMove="1" noResize="1" noEditPoints="1" noAdjustHandles="1" noChangeArrowheads="1" noChangeShapeType="1" noTextEdit="1"/>
              </p:cNvSpPr>
              <p:nvPr/>
            </p:nvSpPr>
            <p:spPr bwMode="auto">
              <a:xfrm>
                <a:off x="2144712" y="1417637"/>
                <a:ext cx="6477000" cy="1905000"/>
              </a:xfrm>
              <a:prstGeom prst="roundRect">
                <a:avLst/>
              </a:prstGeom>
              <a:blipFill>
                <a:blip r:embed="rId2"/>
                <a:stretch>
                  <a:fillRect/>
                </a:stretch>
              </a:bli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4" name="TextBox 3">
            <a:extLst>
              <a:ext uri="{FF2B5EF4-FFF2-40B4-BE49-F238E27FC236}">
                <a16:creationId xmlns:a16="http://schemas.microsoft.com/office/drawing/2014/main" id="{0D0FE6C6-A39E-4DEC-BC13-480688B144A8}"/>
              </a:ext>
            </a:extLst>
          </p:cNvPr>
          <p:cNvSpPr txBox="1"/>
          <p:nvPr/>
        </p:nvSpPr>
        <p:spPr>
          <a:xfrm>
            <a:off x="1458912" y="3932237"/>
            <a:ext cx="8108951" cy="1294585"/>
          </a:xfrm>
          <a:prstGeom prst="rect">
            <a:avLst/>
          </a:prstGeom>
          <a:noFill/>
        </p:spPr>
        <p:txBody>
          <a:bodyPr wrap="square" rtlCol="0">
            <a:spAutoFit/>
          </a:bodyPr>
          <a:lstStyle/>
          <a:p>
            <a:pPr algn="ctr"/>
            <a:r>
              <a:rPr lang="en-US" sz="2800" dirty="0">
                <a:solidFill>
                  <a:schemeClr val="accent2"/>
                </a:solidFill>
              </a:rPr>
              <a:t>DS-large polaron may be relevant for transfer processes in DNA and conducting polymers</a:t>
            </a:r>
          </a:p>
          <a:p>
            <a:pPr algn="ctr"/>
            <a:r>
              <a:rPr lang="en-US" sz="2800" dirty="0">
                <a:solidFill>
                  <a:schemeClr val="accent2"/>
                </a:solidFill>
              </a:rPr>
              <a:t>In α-helix small-any-adiabatic polaron</a:t>
            </a:r>
          </a:p>
        </p:txBody>
      </p:sp>
    </p:spTree>
    <p:extLst>
      <p:ext uri="{BB962C8B-B14F-4D97-AF65-F5344CB8AC3E}">
        <p14:creationId xmlns:p14="http://schemas.microsoft.com/office/powerpoint/2010/main" val="1176553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DA99-3D23-48F9-945C-5F123F6C1AD3}"/>
              </a:ext>
            </a:extLst>
          </p:cNvPr>
          <p:cNvSpPr>
            <a:spLocks noGrp="1"/>
          </p:cNvSpPr>
          <p:nvPr>
            <p:ph type="title"/>
          </p:nvPr>
        </p:nvSpPr>
        <p:spPr/>
        <p:txBody>
          <a:bodyPr/>
          <a:lstStyle/>
          <a:p>
            <a:r>
              <a:rPr lang="en-US" dirty="0">
                <a:solidFill>
                  <a:schemeClr val="accent2">
                    <a:lumMod val="75000"/>
                  </a:schemeClr>
                </a:solidFill>
              </a:rPr>
              <a:t>Crisis in Bioenergetics</a:t>
            </a:r>
          </a:p>
        </p:txBody>
      </p:sp>
      <p:sp>
        <p:nvSpPr>
          <p:cNvPr id="4" name="Rectangle 3">
            <a:extLst>
              <a:ext uri="{FF2B5EF4-FFF2-40B4-BE49-F238E27FC236}">
                <a16:creationId xmlns:a16="http://schemas.microsoft.com/office/drawing/2014/main" id="{98392EAF-F5B8-4F58-B525-929C64777D3F}"/>
              </a:ext>
            </a:extLst>
          </p:cNvPr>
          <p:cNvSpPr/>
          <p:nvPr/>
        </p:nvSpPr>
        <p:spPr>
          <a:xfrm>
            <a:off x="773112" y="1265237"/>
            <a:ext cx="9064625" cy="2496709"/>
          </a:xfrm>
          <a:prstGeom prst="rect">
            <a:avLst/>
          </a:prstGeom>
        </p:spPr>
        <p:txBody>
          <a:bodyPr wrap="square">
            <a:spAutoFit/>
          </a:bodyPr>
          <a:lstStyle/>
          <a:p>
            <a:pPr marR="0" algn="ctr">
              <a:spcBef>
                <a:spcPts val="0"/>
              </a:spcBef>
              <a:spcAft>
                <a:spcPts val="0"/>
              </a:spcAft>
              <a:tabLst>
                <a:tab pos="226695" algn="l"/>
              </a:tabLst>
            </a:pPr>
            <a:r>
              <a:rPr lang="en-US" sz="3200" dirty="0" err="1">
                <a:solidFill>
                  <a:schemeClr val="accent6"/>
                </a:solidFill>
                <a:latin typeface="Times New Roman" panose="02020603050405020304" pitchFamily="18" charset="0"/>
                <a:ea typeface="SimSun" panose="02010600030101010101" pitchFamily="2" charset="-122"/>
              </a:rPr>
              <a:t>Davydov</a:t>
            </a:r>
            <a:r>
              <a:rPr lang="en-US" sz="3200" dirty="0">
                <a:solidFill>
                  <a:schemeClr val="accent6"/>
                </a:solidFill>
                <a:latin typeface="Times New Roman" panose="02020603050405020304" pitchFamily="18" charset="0"/>
                <a:ea typeface="SimSun" panose="02010600030101010101" pitchFamily="2" charset="-122"/>
              </a:rPr>
              <a:t> model: Resolution of crisis in bioenergetics</a:t>
            </a:r>
          </a:p>
          <a:p>
            <a:pPr marR="0" algn="ctr">
              <a:spcBef>
                <a:spcPts val="0"/>
              </a:spcBef>
              <a:spcAft>
                <a:spcPts val="0"/>
              </a:spcAft>
              <a:tabLst>
                <a:tab pos="226695" algn="l"/>
              </a:tabLst>
            </a:pPr>
            <a:endParaRPr lang="en-US" sz="2400" dirty="0">
              <a:solidFill>
                <a:schemeClr val="accent6"/>
              </a:solidFill>
              <a:latin typeface="Times New Roman" panose="02020603050405020304" pitchFamily="18" charset="0"/>
              <a:ea typeface="SimSun" panose="02010600030101010101" pitchFamily="2" charset="-122"/>
            </a:endParaRPr>
          </a:p>
          <a:p>
            <a:pPr marR="0" algn="ctr">
              <a:spcBef>
                <a:spcPts val="0"/>
              </a:spcBef>
              <a:spcAft>
                <a:spcPts val="0"/>
              </a:spcAft>
              <a:tabLst>
                <a:tab pos="226695" algn="l"/>
              </a:tabLst>
            </a:pPr>
            <a:r>
              <a:rPr lang="en-US" sz="3200" dirty="0">
                <a:solidFill>
                  <a:schemeClr val="accent6"/>
                </a:solidFill>
                <a:latin typeface="Times New Roman" panose="02020603050405020304" pitchFamily="18" charset="0"/>
                <a:ea typeface="SimSun" panose="02010600030101010101" pitchFamily="2" charset="-122"/>
              </a:rPr>
              <a:t>Crisis in bioenergetics  </a:t>
            </a:r>
          </a:p>
          <a:p>
            <a:pPr marR="0" algn="ctr">
              <a:spcBef>
                <a:spcPts val="0"/>
              </a:spcBef>
              <a:spcAft>
                <a:spcPts val="0"/>
              </a:spcAft>
              <a:tabLst>
                <a:tab pos="226695" algn="l"/>
              </a:tabLst>
            </a:pPr>
            <a:endParaRPr lang="en-US" sz="2400" dirty="0">
              <a:solidFill>
                <a:schemeClr val="accent6"/>
              </a:solidFill>
              <a:effectLst/>
              <a:latin typeface="Times New Roman" panose="02020603050405020304" pitchFamily="18" charset="0"/>
              <a:ea typeface="SimSun" panose="02010600030101010101" pitchFamily="2" charset="-122"/>
            </a:endParaRPr>
          </a:p>
          <a:p>
            <a:pPr marR="0" algn="ctr">
              <a:spcBef>
                <a:spcPts val="0"/>
              </a:spcBef>
              <a:spcAft>
                <a:spcPts val="0"/>
              </a:spcAft>
              <a:tabLst>
                <a:tab pos="226695" algn="l"/>
              </a:tabLst>
            </a:pPr>
            <a:r>
              <a:rPr lang="en-US" sz="2800" dirty="0">
                <a:solidFill>
                  <a:schemeClr val="accent6"/>
                </a:solidFill>
                <a:latin typeface="Times New Roman" panose="02020603050405020304" pitchFamily="18" charset="0"/>
                <a:ea typeface="SimSun" panose="02010600030101010101" pitchFamily="2" charset="-122"/>
              </a:rPr>
              <a:t>Counterintuitive extremely high efficiency of long-distance energy transfer </a:t>
            </a:r>
            <a:endParaRPr lang="en-US" sz="2800" dirty="0">
              <a:solidFill>
                <a:schemeClr val="accent6"/>
              </a:solidFill>
              <a:effectLst/>
              <a:latin typeface="Times New Roman" panose="02020603050405020304" pitchFamily="18" charset="0"/>
              <a:ea typeface="SimSun" panose="02010600030101010101" pitchFamily="2" charset="-122"/>
            </a:endParaRPr>
          </a:p>
        </p:txBody>
      </p:sp>
      <p:sp>
        <p:nvSpPr>
          <p:cNvPr id="6" name="Double Wave 5">
            <a:extLst>
              <a:ext uri="{FF2B5EF4-FFF2-40B4-BE49-F238E27FC236}">
                <a16:creationId xmlns:a16="http://schemas.microsoft.com/office/drawing/2014/main" id="{7AECFDAE-94C0-4028-8C8C-B5EB94E9924B}"/>
              </a:ext>
            </a:extLst>
          </p:cNvPr>
          <p:cNvSpPr/>
          <p:nvPr/>
        </p:nvSpPr>
        <p:spPr bwMode="auto">
          <a:xfrm>
            <a:off x="773113" y="3761945"/>
            <a:ext cx="8915400" cy="2378621"/>
          </a:xfrm>
          <a:prstGeom prst="doubleWave">
            <a:avLst>
              <a:gd name="adj1" fmla="val 6250"/>
              <a:gd name="adj2" fmla="val 294"/>
            </a:avLst>
          </a:prstGeom>
          <a:solidFill>
            <a:schemeClr val="bg2"/>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r>
              <a:rPr kumimoji="0" lang="en-US" sz="1800" b="0" i="0" u="none" strike="noStrike" cap="none" normalizeH="0" baseline="0" dirty="0">
                <a:ln>
                  <a:noFill/>
                </a:ln>
                <a:solidFill>
                  <a:schemeClr val="bg1"/>
                </a:solidFill>
                <a:effectLst/>
                <a:latin typeface="Arial" panose="020B0604020202020204" pitchFamily="34" charset="0"/>
                <a:cs typeface="DejaVu Sans" charset="0"/>
              </a:rPr>
              <a:t>Energy production-hydrolysis </a:t>
            </a:r>
          </a:p>
          <a:p>
            <a:pPr marL="0" marR="0" indent="0"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r>
              <a:rPr lang="en-US" dirty="0"/>
              <a:t>                 Of ATP</a:t>
            </a:r>
            <a:endParaRPr kumimoji="0" lang="en-US" sz="1800" b="0" i="0" u="none" strike="noStrike" cap="none" normalizeH="0" baseline="0" dirty="0">
              <a:ln>
                <a:noFill/>
              </a:ln>
              <a:solidFill>
                <a:schemeClr val="bg1"/>
              </a:solidFill>
              <a:effectLst/>
              <a:latin typeface="Arial" panose="020B0604020202020204" pitchFamily="34" charset="0"/>
              <a:cs typeface="DejaVu Sans" charset="0"/>
            </a:endParaRPr>
          </a:p>
        </p:txBody>
      </p:sp>
      <p:sp>
        <p:nvSpPr>
          <p:cNvPr id="7" name="Explosion: 14 Points 6">
            <a:extLst>
              <a:ext uri="{FF2B5EF4-FFF2-40B4-BE49-F238E27FC236}">
                <a16:creationId xmlns:a16="http://schemas.microsoft.com/office/drawing/2014/main" id="{F61B8C86-9FFA-4814-B5CC-B2236BC0AB97}"/>
              </a:ext>
            </a:extLst>
          </p:cNvPr>
          <p:cNvSpPr/>
          <p:nvPr/>
        </p:nvSpPr>
        <p:spPr bwMode="auto">
          <a:xfrm>
            <a:off x="1077912" y="4494433"/>
            <a:ext cx="2362200" cy="1219200"/>
          </a:xfrm>
          <a:prstGeom prst="irregularSeal2">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dirty="0">
              <a:ln>
                <a:noFill/>
              </a:ln>
              <a:solidFill>
                <a:schemeClr val="bg1"/>
              </a:solidFill>
              <a:effectLst/>
              <a:latin typeface="Arial" panose="020B0604020202020204" pitchFamily="34" charset="0"/>
              <a:cs typeface="DejaVu Sans" charset="0"/>
            </a:endParaRPr>
          </a:p>
        </p:txBody>
      </p:sp>
      <p:sp>
        <p:nvSpPr>
          <p:cNvPr id="8" name="Explosion: 14 Points 7">
            <a:extLst>
              <a:ext uri="{FF2B5EF4-FFF2-40B4-BE49-F238E27FC236}">
                <a16:creationId xmlns:a16="http://schemas.microsoft.com/office/drawing/2014/main" id="{BAF8120E-9077-499F-B3AA-CC29EB7FDEED}"/>
              </a:ext>
            </a:extLst>
          </p:cNvPr>
          <p:cNvSpPr/>
          <p:nvPr/>
        </p:nvSpPr>
        <p:spPr bwMode="auto">
          <a:xfrm>
            <a:off x="6792915" y="4312636"/>
            <a:ext cx="2514598" cy="1696306"/>
          </a:xfrm>
          <a:prstGeom prst="irregularSeal2">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9" name="TextBox 8">
            <a:extLst>
              <a:ext uri="{FF2B5EF4-FFF2-40B4-BE49-F238E27FC236}">
                <a16:creationId xmlns:a16="http://schemas.microsoft.com/office/drawing/2014/main" id="{D8BA3C3E-CA10-42BC-BE5A-5A90256CC287}"/>
              </a:ext>
            </a:extLst>
          </p:cNvPr>
          <p:cNvSpPr txBox="1"/>
          <p:nvPr/>
        </p:nvSpPr>
        <p:spPr>
          <a:xfrm>
            <a:off x="7332692" y="4084637"/>
            <a:ext cx="1441420" cy="349968"/>
          </a:xfrm>
          <a:prstGeom prst="rect">
            <a:avLst/>
          </a:prstGeom>
          <a:noFill/>
        </p:spPr>
        <p:txBody>
          <a:bodyPr wrap="none" rtlCol="0">
            <a:spAutoFit/>
          </a:bodyPr>
          <a:lstStyle/>
          <a:p>
            <a:r>
              <a:rPr lang="en-US" dirty="0"/>
              <a:t>Exploitation </a:t>
            </a:r>
          </a:p>
        </p:txBody>
      </p:sp>
      <p:sp>
        <p:nvSpPr>
          <p:cNvPr id="10" name="TextBox 9">
            <a:extLst>
              <a:ext uri="{FF2B5EF4-FFF2-40B4-BE49-F238E27FC236}">
                <a16:creationId xmlns:a16="http://schemas.microsoft.com/office/drawing/2014/main" id="{78D83763-3EFE-440C-B822-C7257F6A244C}"/>
              </a:ext>
            </a:extLst>
          </p:cNvPr>
          <p:cNvSpPr txBox="1"/>
          <p:nvPr/>
        </p:nvSpPr>
        <p:spPr>
          <a:xfrm>
            <a:off x="4430712" y="4312636"/>
            <a:ext cx="2590800" cy="435825"/>
          </a:xfrm>
          <a:prstGeom prst="rect">
            <a:avLst/>
          </a:prstGeom>
          <a:noFill/>
        </p:spPr>
        <p:txBody>
          <a:bodyPr wrap="square" rtlCol="0">
            <a:spAutoFit/>
          </a:bodyPr>
          <a:lstStyle/>
          <a:p>
            <a:r>
              <a:rPr lang="en-US" sz="2400" dirty="0"/>
              <a:t>Efficiency 98%</a:t>
            </a:r>
          </a:p>
        </p:txBody>
      </p:sp>
      <p:sp>
        <p:nvSpPr>
          <p:cNvPr id="11" name="TextBox 10">
            <a:extLst>
              <a:ext uri="{FF2B5EF4-FFF2-40B4-BE49-F238E27FC236}">
                <a16:creationId xmlns:a16="http://schemas.microsoft.com/office/drawing/2014/main" id="{E91A692C-C0F5-49D5-A16F-3DC08D1B7C60}"/>
              </a:ext>
            </a:extLst>
          </p:cNvPr>
          <p:cNvSpPr txBox="1"/>
          <p:nvPr/>
        </p:nvSpPr>
        <p:spPr>
          <a:xfrm>
            <a:off x="2068512" y="6008941"/>
            <a:ext cx="6477000" cy="893834"/>
          </a:xfrm>
          <a:prstGeom prst="rect">
            <a:avLst/>
          </a:prstGeom>
          <a:noFill/>
        </p:spPr>
        <p:txBody>
          <a:bodyPr wrap="square" rtlCol="0">
            <a:spAutoFit/>
          </a:bodyPr>
          <a:lstStyle/>
          <a:p>
            <a:pPr algn="ctr"/>
            <a:r>
              <a:rPr lang="en-US" sz="2800" dirty="0">
                <a:solidFill>
                  <a:schemeClr val="accent2"/>
                </a:solidFill>
              </a:rPr>
              <a:t>HOW – Which mechanisms provide so high efficiency </a:t>
            </a:r>
          </a:p>
        </p:txBody>
      </p:sp>
    </p:spTree>
    <p:extLst>
      <p:ext uri="{BB962C8B-B14F-4D97-AF65-F5344CB8AC3E}">
        <p14:creationId xmlns:p14="http://schemas.microsoft.com/office/powerpoint/2010/main" val="1440025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1CB89-5C52-4A02-83C8-0784FF4364BB}"/>
              </a:ext>
            </a:extLst>
          </p:cNvPr>
          <p:cNvSpPr>
            <a:spLocks noGrp="1"/>
          </p:cNvSpPr>
          <p:nvPr>
            <p:ph type="title"/>
          </p:nvPr>
        </p:nvSpPr>
        <p:spPr/>
        <p:txBody>
          <a:bodyPr/>
          <a:lstStyle/>
          <a:p>
            <a:r>
              <a:rPr lang="en-US" dirty="0">
                <a:solidFill>
                  <a:schemeClr val="accent2">
                    <a:lumMod val="75000"/>
                  </a:schemeClr>
                </a:solidFill>
              </a:rPr>
              <a:t>Possible answers</a:t>
            </a:r>
          </a:p>
        </p:txBody>
      </p:sp>
      <p:sp>
        <p:nvSpPr>
          <p:cNvPr id="7" name="Content Placeholder 6">
            <a:extLst>
              <a:ext uri="{FF2B5EF4-FFF2-40B4-BE49-F238E27FC236}">
                <a16:creationId xmlns:a16="http://schemas.microsoft.com/office/drawing/2014/main" id="{CAE215FE-733A-4EBA-9217-716E767728DA}"/>
              </a:ext>
            </a:extLst>
          </p:cNvPr>
          <p:cNvSpPr>
            <a:spLocks noGrp="1"/>
          </p:cNvSpPr>
          <p:nvPr>
            <p:ph idx="1"/>
          </p:nvPr>
        </p:nvSpPr>
        <p:spPr>
          <a:xfrm>
            <a:off x="503238" y="1189037"/>
            <a:ext cx="9337674" cy="4957763"/>
          </a:xfrm>
        </p:spPr>
        <p:txBody>
          <a:bodyPr/>
          <a:lstStyle/>
          <a:p>
            <a:r>
              <a:rPr lang="en-US" u="sng" dirty="0"/>
              <a:t>Synergetic:</a:t>
            </a:r>
            <a:r>
              <a:rPr lang="en-US" dirty="0"/>
              <a:t> released to biological environment </a:t>
            </a:r>
          </a:p>
          <a:p>
            <a:r>
              <a:rPr lang="en-US" dirty="0"/>
              <a:t>Acts as heat bath supporting biochemical reactions</a:t>
            </a:r>
          </a:p>
          <a:p>
            <a:r>
              <a:rPr lang="en-US" u="sng" dirty="0"/>
              <a:t>Donor-acceptor</a:t>
            </a:r>
            <a:r>
              <a:rPr lang="en-US" dirty="0"/>
              <a:t> model through “BRIDGES” biological macromolecules, </a:t>
            </a:r>
          </a:p>
          <a:p>
            <a:r>
              <a:rPr lang="en-US" dirty="0"/>
              <a:t>	</a:t>
            </a:r>
            <a:r>
              <a:rPr lang="el-GR" dirty="0"/>
              <a:t>α</a:t>
            </a:r>
            <a:r>
              <a:rPr lang="en-US" dirty="0"/>
              <a:t>-helical proteins and DNA  as mediator</a:t>
            </a:r>
          </a:p>
        </p:txBody>
      </p:sp>
      <p:sp>
        <p:nvSpPr>
          <p:cNvPr id="8" name="Double Wave 7">
            <a:extLst>
              <a:ext uri="{FF2B5EF4-FFF2-40B4-BE49-F238E27FC236}">
                <a16:creationId xmlns:a16="http://schemas.microsoft.com/office/drawing/2014/main" id="{173E9F40-AAA4-453F-A73E-3026B0C5999E}"/>
              </a:ext>
            </a:extLst>
          </p:cNvPr>
          <p:cNvSpPr/>
          <p:nvPr/>
        </p:nvSpPr>
        <p:spPr bwMode="auto">
          <a:xfrm>
            <a:off x="239713" y="4618037"/>
            <a:ext cx="9688511" cy="1676400"/>
          </a:xfrm>
          <a:prstGeom prst="doubleWav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dirty="0">
              <a:ln>
                <a:noFill/>
              </a:ln>
              <a:solidFill>
                <a:schemeClr val="bg1"/>
              </a:solidFill>
              <a:effectLst/>
              <a:latin typeface="Arial" panose="020B0604020202020204" pitchFamily="34" charset="0"/>
              <a:cs typeface="DejaVu Sans" charset="0"/>
            </a:endParaRPr>
          </a:p>
        </p:txBody>
      </p:sp>
      <p:sp>
        <p:nvSpPr>
          <p:cNvPr id="16" name="Oval 15">
            <a:extLst>
              <a:ext uri="{FF2B5EF4-FFF2-40B4-BE49-F238E27FC236}">
                <a16:creationId xmlns:a16="http://schemas.microsoft.com/office/drawing/2014/main" id="{95300A63-B7CE-40F3-9987-8A3C5A04A28D}"/>
              </a:ext>
            </a:extLst>
          </p:cNvPr>
          <p:cNvSpPr/>
          <p:nvPr/>
        </p:nvSpPr>
        <p:spPr bwMode="auto">
          <a:xfrm>
            <a:off x="7808913" y="5216855"/>
            <a:ext cx="431799" cy="45720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17" name="Oval 16">
            <a:extLst>
              <a:ext uri="{FF2B5EF4-FFF2-40B4-BE49-F238E27FC236}">
                <a16:creationId xmlns:a16="http://schemas.microsoft.com/office/drawing/2014/main" id="{BB425B54-61F0-48BA-9A8A-152907EEEFD9}"/>
              </a:ext>
            </a:extLst>
          </p:cNvPr>
          <p:cNvSpPr/>
          <p:nvPr/>
        </p:nvSpPr>
        <p:spPr bwMode="auto">
          <a:xfrm>
            <a:off x="6488112" y="5196588"/>
            <a:ext cx="431799" cy="45720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18" name="Oval 17">
            <a:extLst>
              <a:ext uri="{FF2B5EF4-FFF2-40B4-BE49-F238E27FC236}">
                <a16:creationId xmlns:a16="http://schemas.microsoft.com/office/drawing/2014/main" id="{21EEFE55-B342-40E6-B444-BD27C08E353C}"/>
              </a:ext>
            </a:extLst>
          </p:cNvPr>
          <p:cNvSpPr/>
          <p:nvPr/>
        </p:nvSpPr>
        <p:spPr bwMode="auto">
          <a:xfrm>
            <a:off x="1636713" y="5188539"/>
            <a:ext cx="431799" cy="45720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19" name="Oval 18">
            <a:extLst>
              <a:ext uri="{FF2B5EF4-FFF2-40B4-BE49-F238E27FC236}">
                <a16:creationId xmlns:a16="http://schemas.microsoft.com/office/drawing/2014/main" id="{C2EE7C80-8F3F-47C7-BDF5-72383F078A14}"/>
              </a:ext>
            </a:extLst>
          </p:cNvPr>
          <p:cNvSpPr/>
          <p:nvPr/>
        </p:nvSpPr>
        <p:spPr bwMode="auto">
          <a:xfrm>
            <a:off x="557211" y="5196588"/>
            <a:ext cx="431799" cy="457200"/>
          </a:xfrm>
          <a:prstGeom prst="ellipse">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20" name="Oval 19">
            <a:extLst>
              <a:ext uri="{FF2B5EF4-FFF2-40B4-BE49-F238E27FC236}">
                <a16:creationId xmlns:a16="http://schemas.microsoft.com/office/drawing/2014/main" id="{1E0F31D1-7CAC-45AE-ADC4-45896992174E}"/>
              </a:ext>
            </a:extLst>
          </p:cNvPr>
          <p:cNvSpPr/>
          <p:nvPr/>
        </p:nvSpPr>
        <p:spPr bwMode="auto">
          <a:xfrm>
            <a:off x="2779713" y="5196588"/>
            <a:ext cx="431799" cy="45720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21" name="Oval 20">
            <a:extLst>
              <a:ext uri="{FF2B5EF4-FFF2-40B4-BE49-F238E27FC236}">
                <a16:creationId xmlns:a16="http://schemas.microsoft.com/office/drawing/2014/main" id="{26729102-F8AF-4779-9388-97D4AD0B5D48}"/>
              </a:ext>
            </a:extLst>
          </p:cNvPr>
          <p:cNvSpPr/>
          <p:nvPr/>
        </p:nvSpPr>
        <p:spPr bwMode="auto">
          <a:xfrm>
            <a:off x="3998913" y="5224904"/>
            <a:ext cx="431799" cy="45720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22" name="Oval 21">
            <a:extLst>
              <a:ext uri="{FF2B5EF4-FFF2-40B4-BE49-F238E27FC236}">
                <a16:creationId xmlns:a16="http://schemas.microsoft.com/office/drawing/2014/main" id="{CBDE7CE2-AE60-4EF2-9154-67101BF10923}"/>
              </a:ext>
            </a:extLst>
          </p:cNvPr>
          <p:cNvSpPr/>
          <p:nvPr/>
        </p:nvSpPr>
        <p:spPr bwMode="auto">
          <a:xfrm>
            <a:off x="5294313" y="5224904"/>
            <a:ext cx="431799" cy="45720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23" name="Oval 22">
            <a:extLst>
              <a:ext uri="{FF2B5EF4-FFF2-40B4-BE49-F238E27FC236}">
                <a16:creationId xmlns:a16="http://schemas.microsoft.com/office/drawing/2014/main" id="{4E5D9F2C-B8E5-4818-9B23-C3A75829D5B5}"/>
              </a:ext>
            </a:extLst>
          </p:cNvPr>
          <p:cNvSpPr/>
          <p:nvPr/>
        </p:nvSpPr>
        <p:spPr bwMode="auto">
          <a:xfrm>
            <a:off x="8951913" y="5227637"/>
            <a:ext cx="431799" cy="457200"/>
          </a:xfrm>
          <a:prstGeom prst="ellipse">
            <a:avLst/>
          </a:prstGeom>
          <a:solidFill>
            <a:schemeClr val="accent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Tree>
    <p:extLst>
      <p:ext uri="{BB962C8B-B14F-4D97-AF65-F5344CB8AC3E}">
        <p14:creationId xmlns:p14="http://schemas.microsoft.com/office/powerpoint/2010/main" val="58036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Rectangle 81">
            <a:extLst>
              <a:ext uri="{FF2B5EF4-FFF2-40B4-BE49-F238E27FC236}">
                <a16:creationId xmlns:a16="http://schemas.microsoft.com/office/drawing/2014/main" id="{02932E83-3DCD-40E0-8528-218C8E6C5C39}"/>
              </a:ext>
            </a:extLst>
          </p:cNvPr>
          <p:cNvSpPr/>
          <p:nvPr/>
        </p:nvSpPr>
        <p:spPr bwMode="auto">
          <a:xfrm>
            <a:off x="503238" y="3703644"/>
            <a:ext cx="8575674" cy="838193"/>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2" name="Title 1">
            <a:extLst>
              <a:ext uri="{FF2B5EF4-FFF2-40B4-BE49-F238E27FC236}">
                <a16:creationId xmlns:a16="http://schemas.microsoft.com/office/drawing/2014/main" id="{6C88B99E-EA91-4FB4-8DEA-71E5E46A2A49}"/>
              </a:ext>
            </a:extLst>
          </p:cNvPr>
          <p:cNvSpPr>
            <a:spLocks noGrp="1"/>
          </p:cNvSpPr>
          <p:nvPr>
            <p:ph type="title"/>
          </p:nvPr>
        </p:nvSpPr>
        <p:spPr>
          <a:xfrm>
            <a:off x="503238" y="122237"/>
            <a:ext cx="9064625" cy="631825"/>
          </a:xfrm>
        </p:spPr>
        <p:txBody>
          <a:bodyPr/>
          <a:lstStyle/>
          <a:p>
            <a:r>
              <a:rPr lang="en-US" dirty="0">
                <a:solidFill>
                  <a:schemeClr val="accent2">
                    <a:lumMod val="75000"/>
                  </a:schemeClr>
                </a:solidFill>
              </a:rPr>
              <a:t>Molecular bridges </a:t>
            </a:r>
          </a:p>
        </p:txBody>
      </p:sp>
      <p:sp>
        <p:nvSpPr>
          <p:cNvPr id="3" name="Rectangle 2">
            <a:extLst>
              <a:ext uri="{FF2B5EF4-FFF2-40B4-BE49-F238E27FC236}">
                <a16:creationId xmlns:a16="http://schemas.microsoft.com/office/drawing/2014/main" id="{5DABD946-C939-47EC-B381-31509216865F}"/>
              </a:ext>
            </a:extLst>
          </p:cNvPr>
          <p:cNvSpPr/>
          <p:nvPr/>
        </p:nvSpPr>
        <p:spPr>
          <a:xfrm>
            <a:off x="434882" y="826647"/>
            <a:ext cx="9448800" cy="2897588"/>
          </a:xfrm>
          <a:prstGeom prst="rect">
            <a:avLst/>
          </a:prstGeom>
        </p:spPr>
        <p:txBody>
          <a:bodyPr wrap="square">
            <a:spAutoFit/>
          </a:bodyPr>
          <a:lstStyle/>
          <a:p>
            <a:pPr marL="0" marR="0" algn="just">
              <a:spcBef>
                <a:spcPts val="0"/>
              </a:spcBef>
              <a:spcAft>
                <a:spcPts val="0"/>
              </a:spcAft>
              <a:tabLst>
                <a:tab pos="1599565" algn="ctr"/>
                <a:tab pos="3199765" algn="r"/>
              </a:tabLst>
            </a:pPr>
            <a:r>
              <a:rPr lang="en-US" sz="2800" b="1" dirty="0">
                <a:solidFill>
                  <a:schemeClr val="accent2">
                    <a:lumMod val="75000"/>
                  </a:schemeClr>
                </a:solidFill>
                <a:latin typeface="Times New Roman" panose="02020603050405020304" pitchFamily="18" charset="0"/>
                <a:ea typeface="SimSun" panose="02010600030101010101" pitchFamily="2" charset="-122"/>
              </a:rPr>
              <a:t>Band mechanism</a:t>
            </a:r>
            <a:r>
              <a:rPr lang="en-US" sz="2800" dirty="0">
                <a:solidFill>
                  <a:schemeClr val="accent2">
                    <a:lumMod val="75000"/>
                  </a:schemeClr>
                </a:solidFill>
                <a:latin typeface="Times New Roman" panose="02020603050405020304" pitchFamily="18" charset="0"/>
                <a:ea typeface="SimSun" panose="02010600030101010101" pitchFamily="2" charset="-122"/>
              </a:rPr>
              <a:t>: Consideration of the problem through the prism of Quantum theory of solids</a:t>
            </a:r>
          </a:p>
          <a:p>
            <a:pPr marL="0" marR="0" algn="just">
              <a:spcBef>
                <a:spcPts val="0"/>
              </a:spcBef>
              <a:spcAft>
                <a:spcPts val="0"/>
              </a:spcAft>
              <a:tabLst>
                <a:tab pos="1599565" algn="ctr"/>
                <a:tab pos="3199765" algn="r"/>
              </a:tabLst>
            </a:pPr>
            <a:r>
              <a:rPr lang="en-US" sz="2800" dirty="0">
                <a:solidFill>
                  <a:schemeClr val="accent2">
                    <a:lumMod val="75000"/>
                  </a:schemeClr>
                </a:solidFill>
                <a:latin typeface="Times New Roman" panose="02020603050405020304" pitchFamily="18" charset="0"/>
                <a:ea typeface="SimSun" panose="02010600030101010101" pitchFamily="2" charset="-122"/>
              </a:rPr>
              <a:t>Simplified model 1d molecular crystal</a:t>
            </a:r>
          </a:p>
          <a:p>
            <a:pPr marL="0" marR="0" algn="just">
              <a:spcBef>
                <a:spcPts val="0"/>
              </a:spcBef>
              <a:spcAft>
                <a:spcPts val="0"/>
              </a:spcAft>
              <a:tabLst>
                <a:tab pos="1599565" algn="ctr"/>
                <a:tab pos="3199765" algn="r"/>
              </a:tabLst>
            </a:pPr>
            <a:r>
              <a:rPr lang="en-US" sz="2800" dirty="0">
                <a:solidFill>
                  <a:schemeClr val="accent2">
                    <a:lumMod val="75000"/>
                  </a:schemeClr>
                </a:solidFill>
                <a:latin typeface="Times New Roman" panose="02020603050405020304" pitchFamily="18" charset="0"/>
                <a:ea typeface="SimSun" panose="02010600030101010101" pitchFamily="2" charset="-122"/>
              </a:rPr>
              <a:t>Translational invariance of biological macromolecules – periodic arrangement of peptide groups mediator helix</a:t>
            </a:r>
          </a:p>
          <a:p>
            <a:pPr marL="0" marR="0" algn="just">
              <a:spcBef>
                <a:spcPts val="0"/>
              </a:spcBef>
              <a:spcAft>
                <a:spcPts val="0"/>
              </a:spcAft>
              <a:tabLst>
                <a:tab pos="1599565" algn="ctr"/>
                <a:tab pos="3199765" algn="r"/>
              </a:tabLst>
            </a:pPr>
            <a:r>
              <a:rPr lang="en-US" sz="2800" dirty="0">
                <a:solidFill>
                  <a:schemeClr val="accent2">
                    <a:lumMod val="75000"/>
                  </a:schemeClr>
                </a:solidFill>
                <a:latin typeface="Times New Roman" panose="02020603050405020304" pitchFamily="18" charset="0"/>
                <a:ea typeface="SimSun" panose="02010600030101010101" pitchFamily="2" charset="-122"/>
              </a:rPr>
              <a:t>Dipole-dipole coupling between neighboring provides energy transfer </a:t>
            </a:r>
          </a:p>
        </p:txBody>
      </p:sp>
      <p:sp>
        <p:nvSpPr>
          <p:cNvPr id="17" name="Oval 16">
            <a:extLst>
              <a:ext uri="{FF2B5EF4-FFF2-40B4-BE49-F238E27FC236}">
                <a16:creationId xmlns:a16="http://schemas.microsoft.com/office/drawing/2014/main" id="{5A62C028-AF04-4ABD-AE3D-A1A068BD2DB8}"/>
              </a:ext>
            </a:extLst>
          </p:cNvPr>
          <p:cNvSpPr/>
          <p:nvPr/>
        </p:nvSpPr>
        <p:spPr bwMode="auto">
          <a:xfrm>
            <a:off x="1230312" y="3932237"/>
            <a:ext cx="304800" cy="30480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18" name="Oval 17">
            <a:extLst>
              <a:ext uri="{FF2B5EF4-FFF2-40B4-BE49-F238E27FC236}">
                <a16:creationId xmlns:a16="http://schemas.microsoft.com/office/drawing/2014/main" id="{4FB728E4-E33B-4A60-9AF9-3DFAD5F22061}"/>
              </a:ext>
            </a:extLst>
          </p:cNvPr>
          <p:cNvSpPr/>
          <p:nvPr/>
        </p:nvSpPr>
        <p:spPr bwMode="auto">
          <a:xfrm>
            <a:off x="6259512" y="3856037"/>
            <a:ext cx="304800" cy="30480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19" name="Oval 18">
            <a:extLst>
              <a:ext uri="{FF2B5EF4-FFF2-40B4-BE49-F238E27FC236}">
                <a16:creationId xmlns:a16="http://schemas.microsoft.com/office/drawing/2014/main" id="{86CDD0B5-C5AE-4771-B8C1-2EF28D5C1EA4}"/>
              </a:ext>
            </a:extLst>
          </p:cNvPr>
          <p:cNvSpPr/>
          <p:nvPr/>
        </p:nvSpPr>
        <p:spPr bwMode="auto">
          <a:xfrm>
            <a:off x="2068512" y="3932237"/>
            <a:ext cx="304800" cy="30480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dirty="0">
              <a:ln>
                <a:noFill/>
              </a:ln>
              <a:solidFill>
                <a:schemeClr val="bg1"/>
              </a:solidFill>
              <a:effectLst/>
              <a:latin typeface="Arial" panose="020B0604020202020204" pitchFamily="34" charset="0"/>
              <a:cs typeface="DejaVu Sans" charset="0"/>
            </a:endParaRPr>
          </a:p>
        </p:txBody>
      </p:sp>
      <p:sp>
        <p:nvSpPr>
          <p:cNvPr id="20" name="Oval 19">
            <a:extLst>
              <a:ext uri="{FF2B5EF4-FFF2-40B4-BE49-F238E27FC236}">
                <a16:creationId xmlns:a16="http://schemas.microsoft.com/office/drawing/2014/main" id="{F9CD40F4-60D6-45D0-8879-C0BF027428B1}"/>
              </a:ext>
            </a:extLst>
          </p:cNvPr>
          <p:cNvSpPr/>
          <p:nvPr/>
        </p:nvSpPr>
        <p:spPr bwMode="auto">
          <a:xfrm>
            <a:off x="2906712" y="3932237"/>
            <a:ext cx="304800" cy="30480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21" name="Oval 20">
            <a:extLst>
              <a:ext uri="{FF2B5EF4-FFF2-40B4-BE49-F238E27FC236}">
                <a16:creationId xmlns:a16="http://schemas.microsoft.com/office/drawing/2014/main" id="{3B928B6E-8B72-41C7-BBCC-7F41F0269545}"/>
              </a:ext>
            </a:extLst>
          </p:cNvPr>
          <p:cNvSpPr/>
          <p:nvPr/>
        </p:nvSpPr>
        <p:spPr bwMode="auto">
          <a:xfrm>
            <a:off x="3744912" y="3932237"/>
            <a:ext cx="304800" cy="30480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22" name="Oval 21">
            <a:extLst>
              <a:ext uri="{FF2B5EF4-FFF2-40B4-BE49-F238E27FC236}">
                <a16:creationId xmlns:a16="http://schemas.microsoft.com/office/drawing/2014/main" id="{C032631B-9767-40EE-8BE1-88840BCB5589}"/>
              </a:ext>
            </a:extLst>
          </p:cNvPr>
          <p:cNvSpPr/>
          <p:nvPr/>
        </p:nvSpPr>
        <p:spPr bwMode="auto">
          <a:xfrm>
            <a:off x="4583112" y="3932237"/>
            <a:ext cx="304800" cy="30480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23" name="Oval 22">
            <a:extLst>
              <a:ext uri="{FF2B5EF4-FFF2-40B4-BE49-F238E27FC236}">
                <a16:creationId xmlns:a16="http://schemas.microsoft.com/office/drawing/2014/main" id="{30574B1F-3A00-46A7-9D41-7FA78B352623}"/>
              </a:ext>
            </a:extLst>
          </p:cNvPr>
          <p:cNvSpPr/>
          <p:nvPr/>
        </p:nvSpPr>
        <p:spPr bwMode="auto">
          <a:xfrm>
            <a:off x="5421312" y="3932237"/>
            <a:ext cx="304800" cy="30480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57" name="Oval 56">
            <a:extLst>
              <a:ext uri="{FF2B5EF4-FFF2-40B4-BE49-F238E27FC236}">
                <a16:creationId xmlns:a16="http://schemas.microsoft.com/office/drawing/2014/main" id="{97D2F368-6BC2-4F34-B113-BBE0504DA55A}"/>
              </a:ext>
            </a:extLst>
          </p:cNvPr>
          <p:cNvSpPr/>
          <p:nvPr/>
        </p:nvSpPr>
        <p:spPr bwMode="auto">
          <a:xfrm>
            <a:off x="7097712" y="3856037"/>
            <a:ext cx="304800" cy="30480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58" name="Oval 57">
            <a:extLst>
              <a:ext uri="{FF2B5EF4-FFF2-40B4-BE49-F238E27FC236}">
                <a16:creationId xmlns:a16="http://schemas.microsoft.com/office/drawing/2014/main" id="{B9714983-CA68-4ABF-9647-199EE21D568F}"/>
              </a:ext>
            </a:extLst>
          </p:cNvPr>
          <p:cNvSpPr/>
          <p:nvPr/>
        </p:nvSpPr>
        <p:spPr bwMode="auto">
          <a:xfrm>
            <a:off x="7935912" y="3856037"/>
            <a:ext cx="304800" cy="30480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pic>
        <p:nvPicPr>
          <p:cNvPr id="69" name="Picture 68">
            <a:extLst>
              <a:ext uri="{FF2B5EF4-FFF2-40B4-BE49-F238E27FC236}">
                <a16:creationId xmlns:a16="http://schemas.microsoft.com/office/drawing/2014/main" id="{D0A99B03-AEEF-4DE3-9CEA-5BDD54722D6C}"/>
              </a:ext>
            </a:extLst>
          </p:cNvPr>
          <p:cNvPicPr>
            <a:picLocks noChangeAspect="1"/>
          </p:cNvPicPr>
          <p:nvPr/>
        </p:nvPicPr>
        <p:blipFill>
          <a:blip r:embed="rId2"/>
          <a:stretch>
            <a:fillRect/>
          </a:stretch>
        </p:blipFill>
        <p:spPr>
          <a:xfrm>
            <a:off x="706252" y="4043448"/>
            <a:ext cx="524060" cy="193589"/>
          </a:xfrm>
          <a:prstGeom prst="rect">
            <a:avLst/>
          </a:prstGeom>
        </p:spPr>
      </p:pic>
      <p:pic>
        <p:nvPicPr>
          <p:cNvPr id="70" name="Picture 69">
            <a:extLst>
              <a:ext uri="{FF2B5EF4-FFF2-40B4-BE49-F238E27FC236}">
                <a16:creationId xmlns:a16="http://schemas.microsoft.com/office/drawing/2014/main" id="{3198F83E-9541-4CAC-8FAD-6C171EC866CD}"/>
              </a:ext>
            </a:extLst>
          </p:cNvPr>
          <p:cNvPicPr>
            <a:picLocks noChangeAspect="1"/>
          </p:cNvPicPr>
          <p:nvPr/>
        </p:nvPicPr>
        <p:blipFill>
          <a:blip r:embed="rId2"/>
          <a:stretch>
            <a:fillRect/>
          </a:stretch>
        </p:blipFill>
        <p:spPr>
          <a:xfrm>
            <a:off x="1544452" y="4043448"/>
            <a:ext cx="524060" cy="193589"/>
          </a:xfrm>
          <a:prstGeom prst="rect">
            <a:avLst/>
          </a:prstGeom>
        </p:spPr>
      </p:pic>
      <p:pic>
        <p:nvPicPr>
          <p:cNvPr id="71" name="Picture 70">
            <a:extLst>
              <a:ext uri="{FF2B5EF4-FFF2-40B4-BE49-F238E27FC236}">
                <a16:creationId xmlns:a16="http://schemas.microsoft.com/office/drawing/2014/main" id="{0B111E24-9901-437D-AF22-382E7A1C4896}"/>
              </a:ext>
            </a:extLst>
          </p:cNvPr>
          <p:cNvPicPr>
            <a:picLocks noChangeAspect="1"/>
          </p:cNvPicPr>
          <p:nvPr/>
        </p:nvPicPr>
        <p:blipFill>
          <a:blip r:embed="rId2"/>
          <a:stretch>
            <a:fillRect/>
          </a:stretch>
        </p:blipFill>
        <p:spPr>
          <a:xfrm>
            <a:off x="2373312" y="4043448"/>
            <a:ext cx="524060" cy="193589"/>
          </a:xfrm>
          <a:prstGeom prst="rect">
            <a:avLst/>
          </a:prstGeom>
        </p:spPr>
      </p:pic>
      <p:pic>
        <p:nvPicPr>
          <p:cNvPr id="72" name="Picture 71">
            <a:extLst>
              <a:ext uri="{FF2B5EF4-FFF2-40B4-BE49-F238E27FC236}">
                <a16:creationId xmlns:a16="http://schemas.microsoft.com/office/drawing/2014/main" id="{B08D8A4D-70E6-4E09-9F45-8AC345C13632}"/>
              </a:ext>
            </a:extLst>
          </p:cNvPr>
          <p:cNvPicPr>
            <a:picLocks noChangeAspect="1"/>
          </p:cNvPicPr>
          <p:nvPr/>
        </p:nvPicPr>
        <p:blipFill>
          <a:blip r:embed="rId2"/>
          <a:stretch>
            <a:fillRect/>
          </a:stretch>
        </p:blipFill>
        <p:spPr>
          <a:xfrm>
            <a:off x="3211512" y="4043448"/>
            <a:ext cx="524060" cy="193589"/>
          </a:xfrm>
          <a:prstGeom prst="rect">
            <a:avLst/>
          </a:prstGeom>
        </p:spPr>
      </p:pic>
      <p:pic>
        <p:nvPicPr>
          <p:cNvPr id="73" name="Picture 72">
            <a:extLst>
              <a:ext uri="{FF2B5EF4-FFF2-40B4-BE49-F238E27FC236}">
                <a16:creationId xmlns:a16="http://schemas.microsoft.com/office/drawing/2014/main" id="{94890586-E32C-4702-A207-74423A004CD9}"/>
              </a:ext>
            </a:extLst>
          </p:cNvPr>
          <p:cNvPicPr>
            <a:picLocks noChangeAspect="1"/>
          </p:cNvPicPr>
          <p:nvPr/>
        </p:nvPicPr>
        <p:blipFill>
          <a:blip r:embed="rId2"/>
          <a:stretch>
            <a:fillRect/>
          </a:stretch>
        </p:blipFill>
        <p:spPr>
          <a:xfrm>
            <a:off x="4049712" y="4043448"/>
            <a:ext cx="524060" cy="193589"/>
          </a:xfrm>
          <a:prstGeom prst="rect">
            <a:avLst/>
          </a:prstGeom>
        </p:spPr>
      </p:pic>
      <p:pic>
        <p:nvPicPr>
          <p:cNvPr id="74" name="Picture 73">
            <a:extLst>
              <a:ext uri="{FF2B5EF4-FFF2-40B4-BE49-F238E27FC236}">
                <a16:creationId xmlns:a16="http://schemas.microsoft.com/office/drawing/2014/main" id="{27372BC9-362C-4E5C-817A-49DB6E2E2689}"/>
              </a:ext>
            </a:extLst>
          </p:cNvPr>
          <p:cNvPicPr>
            <a:picLocks noChangeAspect="1"/>
          </p:cNvPicPr>
          <p:nvPr/>
        </p:nvPicPr>
        <p:blipFill>
          <a:blip r:embed="rId2"/>
          <a:stretch>
            <a:fillRect/>
          </a:stretch>
        </p:blipFill>
        <p:spPr>
          <a:xfrm>
            <a:off x="4897252" y="4008437"/>
            <a:ext cx="524060" cy="193589"/>
          </a:xfrm>
          <a:prstGeom prst="rect">
            <a:avLst/>
          </a:prstGeom>
        </p:spPr>
      </p:pic>
      <p:pic>
        <p:nvPicPr>
          <p:cNvPr id="75" name="Picture 74">
            <a:extLst>
              <a:ext uri="{FF2B5EF4-FFF2-40B4-BE49-F238E27FC236}">
                <a16:creationId xmlns:a16="http://schemas.microsoft.com/office/drawing/2014/main" id="{54689739-8CE2-463E-838E-F05A62E1435B}"/>
              </a:ext>
            </a:extLst>
          </p:cNvPr>
          <p:cNvPicPr>
            <a:picLocks noChangeAspect="1"/>
          </p:cNvPicPr>
          <p:nvPr/>
        </p:nvPicPr>
        <p:blipFill>
          <a:blip r:embed="rId2"/>
          <a:stretch>
            <a:fillRect/>
          </a:stretch>
        </p:blipFill>
        <p:spPr>
          <a:xfrm>
            <a:off x="5726112" y="3967248"/>
            <a:ext cx="524060" cy="193589"/>
          </a:xfrm>
          <a:prstGeom prst="rect">
            <a:avLst/>
          </a:prstGeom>
        </p:spPr>
      </p:pic>
      <p:pic>
        <p:nvPicPr>
          <p:cNvPr id="76" name="Picture 75">
            <a:extLst>
              <a:ext uri="{FF2B5EF4-FFF2-40B4-BE49-F238E27FC236}">
                <a16:creationId xmlns:a16="http://schemas.microsoft.com/office/drawing/2014/main" id="{6B445F72-02A2-4B99-AB16-53F78771BB11}"/>
              </a:ext>
            </a:extLst>
          </p:cNvPr>
          <p:cNvPicPr>
            <a:picLocks noChangeAspect="1"/>
          </p:cNvPicPr>
          <p:nvPr/>
        </p:nvPicPr>
        <p:blipFill>
          <a:blip r:embed="rId2"/>
          <a:stretch>
            <a:fillRect/>
          </a:stretch>
        </p:blipFill>
        <p:spPr>
          <a:xfrm>
            <a:off x="6564312" y="3967248"/>
            <a:ext cx="524060" cy="193589"/>
          </a:xfrm>
          <a:prstGeom prst="rect">
            <a:avLst/>
          </a:prstGeom>
        </p:spPr>
      </p:pic>
      <p:pic>
        <p:nvPicPr>
          <p:cNvPr id="77" name="Picture 76">
            <a:extLst>
              <a:ext uri="{FF2B5EF4-FFF2-40B4-BE49-F238E27FC236}">
                <a16:creationId xmlns:a16="http://schemas.microsoft.com/office/drawing/2014/main" id="{59F80491-72AF-46C0-95C5-2236BC18A035}"/>
              </a:ext>
            </a:extLst>
          </p:cNvPr>
          <p:cNvPicPr>
            <a:picLocks noChangeAspect="1"/>
          </p:cNvPicPr>
          <p:nvPr/>
        </p:nvPicPr>
        <p:blipFill>
          <a:blip r:embed="rId2"/>
          <a:stretch>
            <a:fillRect/>
          </a:stretch>
        </p:blipFill>
        <p:spPr>
          <a:xfrm>
            <a:off x="7411852" y="3967248"/>
            <a:ext cx="524060" cy="193589"/>
          </a:xfrm>
          <a:prstGeom prst="rect">
            <a:avLst/>
          </a:prstGeom>
        </p:spPr>
      </p:pic>
      <p:pic>
        <p:nvPicPr>
          <p:cNvPr id="78" name="Picture 77">
            <a:extLst>
              <a:ext uri="{FF2B5EF4-FFF2-40B4-BE49-F238E27FC236}">
                <a16:creationId xmlns:a16="http://schemas.microsoft.com/office/drawing/2014/main" id="{DA0B11F8-C9E6-4A42-987D-B005FCC523BE}"/>
              </a:ext>
            </a:extLst>
          </p:cNvPr>
          <p:cNvPicPr>
            <a:picLocks noChangeAspect="1"/>
          </p:cNvPicPr>
          <p:nvPr/>
        </p:nvPicPr>
        <p:blipFill>
          <a:blip r:embed="rId2"/>
          <a:stretch>
            <a:fillRect/>
          </a:stretch>
        </p:blipFill>
        <p:spPr>
          <a:xfrm>
            <a:off x="8240712" y="3967248"/>
            <a:ext cx="524060" cy="193589"/>
          </a:xfrm>
          <a:prstGeom prst="rect">
            <a:avLst/>
          </a:prstGeom>
        </p:spPr>
      </p:pic>
      <p:cxnSp>
        <p:nvCxnSpPr>
          <p:cNvPr id="79" name="Straight Arrow Connector 78">
            <a:extLst>
              <a:ext uri="{FF2B5EF4-FFF2-40B4-BE49-F238E27FC236}">
                <a16:creationId xmlns:a16="http://schemas.microsoft.com/office/drawing/2014/main" id="{B0AAFC8F-41EF-4706-A050-B15FFFC83FFC}"/>
              </a:ext>
            </a:extLst>
          </p:cNvPr>
          <p:cNvCxnSpPr/>
          <p:nvPr/>
        </p:nvCxnSpPr>
        <p:spPr bwMode="auto">
          <a:xfrm>
            <a:off x="3897312" y="4618037"/>
            <a:ext cx="838200" cy="0"/>
          </a:xfrm>
          <a:prstGeom prst="straightConnector1">
            <a:avLst/>
          </a:prstGeom>
          <a:solidFill>
            <a:srgbClr val="00B8FF"/>
          </a:solidFill>
          <a:ln w="952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TextBox 80">
            <a:extLst>
              <a:ext uri="{FF2B5EF4-FFF2-40B4-BE49-F238E27FC236}">
                <a16:creationId xmlns:a16="http://schemas.microsoft.com/office/drawing/2014/main" id="{5A991F04-2C0C-434C-9AB8-1448969F6172}"/>
              </a:ext>
            </a:extLst>
          </p:cNvPr>
          <p:cNvSpPr txBox="1"/>
          <p:nvPr/>
        </p:nvSpPr>
        <p:spPr>
          <a:xfrm>
            <a:off x="4125912" y="4658353"/>
            <a:ext cx="304800" cy="493084"/>
          </a:xfrm>
          <a:prstGeom prst="rect">
            <a:avLst/>
          </a:prstGeom>
          <a:noFill/>
        </p:spPr>
        <p:txBody>
          <a:bodyPr wrap="square" rtlCol="0">
            <a:spAutoFit/>
          </a:bodyPr>
          <a:lstStyle/>
          <a:p>
            <a:pPr algn="just"/>
            <a:r>
              <a:rPr lang="en-US" sz="2800" dirty="0">
                <a:solidFill>
                  <a:schemeClr val="accent2"/>
                </a:solidFill>
              </a:rPr>
              <a:t>J</a:t>
            </a:r>
          </a:p>
        </p:txBody>
      </p:sp>
      <p:sp>
        <p:nvSpPr>
          <p:cNvPr id="83" name="TextBox 82">
            <a:extLst>
              <a:ext uri="{FF2B5EF4-FFF2-40B4-BE49-F238E27FC236}">
                <a16:creationId xmlns:a16="http://schemas.microsoft.com/office/drawing/2014/main" id="{F97FC974-15D4-4B15-B167-511AC513EDAF}"/>
              </a:ext>
            </a:extLst>
          </p:cNvPr>
          <p:cNvSpPr txBox="1"/>
          <p:nvPr/>
        </p:nvSpPr>
        <p:spPr>
          <a:xfrm>
            <a:off x="5205836" y="4651334"/>
            <a:ext cx="3339376" cy="349968"/>
          </a:xfrm>
          <a:prstGeom prst="rect">
            <a:avLst/>
          </a:prstGeom>
          <a:noFill/>
        </p:spPr>
        <p:txBody>
          <a:bodyPr wrap="none" rtlCol="0">
            <a:spAutoFit/>
          </a:bodyPr>
          <a:lstStyle/>
          <a:p>
            <a:r>
              <a:rPr lang="en-US" dirty="0">
                <a:solidFill>
                  <a:schemeClr val="accent2"/>
                </a:solidFill>
              </a:rPr>
              <a:t>Inter PG dipole-dipole coupling</a:t>
            </a:r>
          </a:p>
        </p:txBody>
      </p:sp>
      <p:sp>
        <p:nvSpPr>
          <p:cNvPr id="84" name="TextBox 83">
            <a:extLst>
              <a:ext uri="{FF2B5EF4-FFF2-40B4-BE49-F238E27FC236}">
                <a16:creationId xmlns:a16="http://schemas.microsoft.com/office/drawing/2014/main" id="{7459A661-9015-4DC2-BAD1-0FBC9C1358CD}"/>
              </a:ext>
            </a:extLst>
          </p:cNvPr>
          <p:cNvSpPr txBox="1"/>
          <p:nvPr/>
        </p:nvSpPr>
        <p:spPr>
          <a:xfrm>
            <a:off x="849312" y="4553119"/>
            <a:ext cx="2362200" cy="750718"/>
          </a:xfrm>
          <a:prstGeom prst="rect">
            <a:avLst/>
          </a:prstGeom>
          <a:noFill/>
        </p:spPr>
        <p:txBody>
          <a:bodyPr wrap="square" rtlCol="0">
            <a:spAutoFit/>
          </a:bodyPr>
          <a:lstStyle/>
          <a:p>
            <a:r>
              <a:rPr lang="el-GR" sz="2800" dirty="0">
                <a:solidFill>
                  <a:schemeClr val="accent2"/>
                </a:solidFill>
              </a:rPr>
              <a:t>Δ</a:t>
            </a:r>
            <a:r>
              <a:rPr lang="en-US" dirty="0">
                <a:solidFill>
                  <a:schemeClr val="accent2"/>
                </a:solidFill>
              </a:rPr>
              <a:t> Energy released in ATP hydrolysis </a:t>
            </a:r>
          </a:p>
        </p:txBody>
      </p:sp>
      <p:sp>
        <p:nvSpPr>
          <p:cNvPr id="85" name="TextBox 84">
            <a:extLst>
              <a:ext uri="{FF2B5EF4-FFF2-40B4-BE49-F238E27FC236}">
                <a16:creationId xmlns:a16="http://schemas.microsoft.com/office/drawing/2014/main" id="{07017A11-791A-4296-BB52-BCE320507683}"/>
              </a:ext>
            </a:extLst>
          </p:cNvPr>
          <p:cNvSpPr txBox="1"/>
          <p:nvPr/>
        </p:nvSpPr>
        <p:spPr>
          <a:xfrm>
            <a:off x="968282" y="5514812"/>
            <a:ext cx="9109802" cy="1008225"/>
          </a:xfrm>
          <a:prstGeom prst="rect">
            <a:avLst/>
          </a:prstGeom>
          <a:noFill/>
        </p:spPr>
        <p:txBody>
          <a:bodyPr wrap="none" rtlCol="0">
            <a:spAutoFit/>
          </a:bodyPr>
          <a:lstStyle/>
          <a:p>
            <a:r>
              <a:rPr lang="en-US" sz="3200" dirty="0">
                <a:solidFill>
                  <a:schemeClr val="accent2"/>
                </a:solidFill>
              </a:rPr>
              <a:t>Resonant transfer of </a:t>
            </a:r>
            <a:r>
              <a:rPr lang="el-GR" sz="3200" dirty="0">
                <a:solidFill>
                  <a:schemeClr val="accent2"/>
                </a:solidFill>
              </a:rPr>
              <a:t>Δ</a:t>
            </a:r>
            <a:r>
              <a:rPr lang="en-US" sz="3200" dirty="0">
                <a:solidFill>
                  <a:schemeClr val="accent2"/>
                </a:solidFill>
              </a:rPr>
              <a:t> from “Donor” to PG group </a:t>
            </a:r>
          </a:p>
          <a:p>
            <a:r>
              <a:rPr lang="en-US" sz="3200" dirty="0">
                <a:solidFill>
                  <a:schemeClr val="accent2"/>
                </a:solidFill>
              </a:rPr>
              <a:t>and its “collectivization”  - “exciton” </a:t>
            </a:r>
          </a:p>
        </p:txBody>
      </p:sp>
    </p:spTree>
    <p:extLst>
      <p:ext uri="{BB962C8B-B14F-4D97-AF65-F5344CB8AC3E}">
        <p14:creationId xmlns:p14="http://schemas.microsoft.com/office/powerpoint/2010/main" val="406477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2E3C3-A178-4BCF-8A3F-7F8810D5F8DD}"/>
              </a:ext>
            </a:extLst>
          </p:cNvPr>
          <p:cNvSpPr>
            <a:spLocks noGrp="1"/>
          </p:cNvSpPr>
          <p:nvPr>
            <p:ph type="title"/>
          </p:nvPr>
        </p:nvSpPr>
        <p:spPr>
          <a:xfrm>
            <a:off x="503238" y="122237"/>
            <a:ext cx="9064625" cy="631825"/>
          </a:xfrm>
        </p:spPr>
        <p:txBody>
          <a:bodyPr/>
          <a:lstStyle/>
          <a:p>
            <a:r>
              <a:rPr lang="en-US" dirty="0">
                <a:solidFill>
                  <a:schemeClr val="accent2">
                    <a:lumMod val="75000"/>
                  </a:schemeClr>
                </a:solidFill>
              </a:rPr>
              <a:t>Exciton vs soliton model </a:t>
            </a:r>
          </a:p>
        </p:txBody>
      </p:sp>
      <p:sp>
        <p:nvSpPr>
          <p:cNvPr id="3" name="Rectangle 2">
            <a:extLst>
              <a:ext uri="{FF2B5EF4-FFF2-40B4-BE49-F238E27FC236}">
                <a16:creationId xmlns:a16="http://schemas.microsoft.com/office/drawing/2014/main" id="{440D7CAA-6D11-4DEC-B2F0-45B15206DD66}"/>
              </a:ext>
            </a:extLst>
          </p:cNvPr>
          <p:cNvSpPr/>
          <p:nvPr/>
        </p:nvSpPr>
        <p:spPr>
          <a:xfrm>
            <a:off x="503237" y="1112835"/>
            <a:ext cx="9064625" cy="7134069"/>
          </a:xfrm>
          <a:prstGeom prst="rect">
            <a:avLst/>
          </a:prstGeom>
        </p:spPr>
        <p:txBody>
          <a:bodyPr wrap="square">
            <a:spAutoFit/>
          </a:bodyPr>
          <a:lstStyle/>
          <a:p>
            <a:pPr marR="0" algn="just">
              <a:spcBef>
                <a:spcPts val="0"/>
              </a:spcBef>
              <a:spcAft>
                <a:spcPts val="0"/>
              </a:spcAft>
              <a:tabLst>
                <a:tab pos="1599565" algn="ctr"/>
                <a:tab pos="3199765" algn="r"/>
              </a:tabLst>
            </a:pPr>
            <a:r>
              <a:rPr lang="en-US" sz="2800" dirty="0">
                <a:solidFill>
                  <a:schemeClr val="accent2">
                    <a:lumMod val="75000"/>
                  </a:schemeClr>
                </a:solidFill>
                <a:latin typeface="Times New Roman" panose="02020603050405020304" pitchFamily="18" charset="0"/>
                <a:ea typeface="SimSun" panose="02010600030101010101" pitchFamily="2" charset="-122"/>
                <a:cs typeface="Times New Roman" panose="02020603050405020304" pitchFamily="18" charset="0"/>
              </a:rPr>
              <a:t>Exciton are unstable and quickly spread and decay</a:t>
            </a:r>
          </a:p>
          <a:p>
            <a:pPr marR="0" algn="just">
              <a:spcBef>
                <a:spcPts val="0"/>
              </a:spcBef>
              <a:spcAft>
                <a:spcPts val="0"/>
              </a:spcAft>
              <a:tabLst>
                <a:tab pos="1599565" algn="ctr"/>
                <a:tab pos="3199765" algn="r"/>
              </a:tabLst>
            </a:pPr>
            <a:r>
              <a:rPr lang="en-US" sz="2800" dirty="0" err="1">
                <a:solidFill>
                  <a:schemeClr val="accent2">
                    <a:lumMod val="75000"/>
                  </a:schemeClr>
                </a:solidFill>
                <a:latin typeface="Times New Roman" panose="02020603050405020304" pitchFamily="18" charset="0"/>
                <a:ea typeface="SimSun" panose="02010600030101010101" pitchFamily="2" charset="-122"/>
                <a:cs typeface="Times New Roman" panose="02020603050405020304" pitchFamily="18" charset="0"/>
              </a:rPr>
              <a:t>Davydov</a:t>
            </a:r>
            <a:r>
              <a:rPr lang="en-US" sz="2800" dirty="0">
                <a:solidFill>
                  <a:schemeClr val="accent2">
                    <a:lumMod val="75000"/>
                  </a:schemeClr>
                </a:solidFill>
                <a:latin typeface="Times New Roman" panose="02020603050405020304" pitchFamily="18" charset="0"/>
                <a:ea typeface="SimSun" panose="02010600030101010101" pitchFamily="2" charset="-122"/>
                <a:cs typeface="Times New Roman" panose="02020603050405020304" pitchFamily="18" charset="0"/>
              </a:rPr>
              <a:t>: proposal of soliton model</a:t>
            </a:r>
          </a:p>
          <a:p>
            <a:pPr marR="0" algn="just">
              <a:spcBef>
                <a:spcPts val="0"/>
              </a:spcBef>
              <a:spcAft>
                <a:spcPts val="0"/>
              </a:spcAft>
              <a:tabLst>
                <a:tab pos="1599565" algn="ctr"/>
                <a:tab pos="3199765" algn="r"/>
              </a:tabLst>
            </a:pPr>
            <a:r>
              <a:rPr lang="en-US" sz="2800" dirty="0">
                <a:solidFill>
                  <a:schemeClr val="accent2">
                    <a:lumMod val="75000"/>
                  </a:schemeClr>
                </a:solidFill>
                <a:latin typeface="Times New Roman" panose="02020603050405020304" pitchFamily="18" charset="0"/>
                <a:ea typeface="SimSun" panose="02010600030101010101" pitchFamily="2" charset="-122"/>
                <a:cs typeface="Times New Roman" panose="02020603050405020304" pitchFamily="18" charset="0"/>
              </a:rPr>
              <a:t>Stabilization of quasiparticle state through the interaction with lattice modes: trapping by local deformation </a:t>
            </a:r>
          </a:p>
          <a:p>
            <a:pPr marR="0" algn="just">
              <a:spcBef>
                <a:spcPts val="0"/>
              </a:spcBef>
              <a:spcAft>
                <a:spcPts val="0"/>
              </a:spcAft>
              <a:tabLst>
                <a:tab pos="1599565" algn="ctr"/>
                <a:tab pos="3199765" algn="r"/>
              </a:tabLst>
            </a:pPr>
            <a:endParaRPr lang="en-US" sz="2800" dirty="0">
              <a:solidFill>
                <a:schemeClr val="accent2">
                  <a:lumMod val="75000"/>
                </a:schemeClr>
              </a:solidFill>
              <a:latin typeface="Times New Roman" panose="02020603050405020304" pitchFamily="18" charset="0"/>
              <a:ea typeface="SimSun" panose="02010600030101010101" pitchFamily="2" charset="-122"/>
              <a:cs typeface="Times New Roman" panose="02020603050405020304" pitchFamily="18" charset="0"/>
            </a:endParaRPr>
          </a:p>
          <a:p>
            <a:pPr marR="0" algn="just">
              <a:spcBef>
                <a:spcPts val="0"/>
              </a:spcBef>
              <a:spcAft>
                <a:spcPts val="0"/>
              </a:spcAft>
              <a:tabLst>
                <a:tab pos="1599565" algn="ctr"/>
                <a:tab pos="3199765" algn="r"/>
              </a:tabLst>
            </a:pPr>
            <a:endParaRPr lang="en-US" sz="2800" dirty="0">
              <a:solidFill>
                <a:schemeClr val="accent2">
                  <a:lumMod val="75000"/>
                </a:schemeClr>
              </a:solidFill>
              <a:latin typeface="Times New Roman" panose="02020603050405020304" pitchFamily="18" charset="0"/>
              <a:ea typeface="SimSun" panose="02010600030101010101" pitchFamily="2" charset="-122"/>
              <a:cs typeface="Times New Roman" panose="02020603050405020304" pitchFamily="18" charset="0"/>
            </a:endParaRPr>
          </a:p>
          <a:p>
            <a:pPr marR="0" algn="just">
              <a:spcBef>
                <a:spcPts val="0"/>
              </a:spcBef>
              <a:spcAft>
                <a:spcPts val="0"/>
              </a:spcAft>
              <a:tabLst>
                <a:tab pos="1599565" algn="ctr"/>
                <a:tab pos="3199765" algn="r"/>
              </a:tabLst>
            </a:pPr>
            <a:r>
              <a:rPr lang="en-US" sz="2800" dirty="0">
                <a:solidFill>
                  <a:schemeClr val="accent2">
                    <a:lumMod val="75000"/>
                  </a:schemeClr>
                </a:solidFill>
                <a:latin typeface="Times New Roman" panose="02020603050405020304" pitchFamily="18" charset="0"/>
                <a:ea typeface="SimSun" panose="02010600030101010101" pitchFamily="2" charset="-122"/>
                <a:cs typeface="Times New Roman" panose="02020603050405020304" pitchFamily="18" charset="0"/>
              </a:rPr>
              <a:t>									  </a:t>
            </a:r>
            <a:r>
              <a:rPr lang="en-US" sz="2800" dirty="0">
                <a:solidFill>
                  <a:schemeClr val="accent2">
                    <a:lumMod val="75000"/>
                  </a:schemeClr>
                </a:solidFill>
                <a:highlight>
                  <a:srgbClr val="FFFF00"/>
                </a:highlight>
                <a:latin typeface="Times New Roman" panose="02020603050405020304" pitchFamily="18" charset="0"/>
                <a:ea typeface="SimSun" panose="02010600030101010101" pitchFamily="2" charset="-122"/>
                <a:cs typeface="Times New Roman" panose="02020603050405020304" pitchFamily="18" charset="0"/>
              </a:rPr>
              <a:t>Small polaron </a:t>
            </a:r>
          </a:p>
          <a:p>
            <a:pPr marR="0" algn="just">
              <a:spcBef>
                <a:spcPts val="0"/>
              </a:spcBef>
              <a:spcAft>
                <a:spcPts val="0"/>
              </a:spcAft>
              <a:tabLst>
                <a:tab pos="1599565" algn="ctr"/>
                <a:tab pos="3199765" algn="r"/>
              </a:tabLst>
            </a:pPr>
            <a:endParaRPr lang="en-US" sz="2800" dirty="0">
              <a:solidFill>
                <a:schemeClr val="accent2">
                  <a:lumMod val="75000"/>
                </a:schemeClr>
              </a:solidFill>
              <a:latin typeface="Times New Roman" panose="02020603050405020304" pitchFamily="18" charset="0"/>
              <a:ea typeface="SimSun" panose="02010600030101010101" pitchFamily="2" charset="-122"/>
              <a:cs typeface="Times New Roman" panose="02020603050405020304" pitchFamily="18" charset="0"/>
            </a:endParaRPr>
          </a:p>
          <a:p>
            <a:pPr marR="0" algn="just">
              <a:spcBef>
                <a:spcPts val="0"/>
              </a:spcBef>
              <a:spcAft>
                <a:spcPts val="0"/>
              </a:spcAft>
              <a:tabLst>
                <a:tab pos="1599565" algn="ctr"/>
                <a:tab pos="3199765" algn="r"/>
              </a:tabLst>
            </a:pPr>
            <a:endParaRPr lang="en-US" sz="2800" dirty="0">
              <a:solidFill>
                <a:schemeClr val="accent2">
                  <a:lumMod val="75000"/>
                </a:schemeClr>
              </a:solidFill>
              <a:latin typeface="Times New Roman" panose="02020603050405020304" pitchFamily="18" charset="0"/>
              <a:ea typeface="SimSun" panose="02010600030101010101" pitchFamily="2" charset="-122"/>
              <a:cs typeface="Times New Roman" panose="02020603050405020304" pitchFamily="18" charset="0"/>
            </a:endParaRPr>
          </a:p>
          <a:p>
            <a:pPr marR="0" algn="just">
              <a:spcBef>
                <a:spcPts val="0"/>
              </a:spcBef>
              <a:spcAft>
                <a:spcPts val="0"/>
              </a:spcAft>
              <a:tabLst>
                <a:tab pos="1599565" algn="ctr"/>
                <a:tab pos="3199765" algn="r"/>
              </a:tabLst>
            </a:pPr>
            <a:r>
              <a:rPr lang="en-US" sz="2800" dirty="0">
                <a:solidFill>
                  <a:schemeClr val="accent2">
                    <a:lumMod val="75000"/>
                  </a:schemeClr>
                </a:solidFill>
                <a:latin typeface="Times New Roman" panose="02020603050405020304" pitchFamily="18" charset="0"/>
                <a:ea typeface="SimSun" panose="02010600030101010101" pitchFamily="2" charset="-122"/>
                <a:cs typeface="Times New Roman" panose="02020603050405020304" pitchFamily="18" charset="0"/>
              </a:rPr>
              <a:t>									  </a:t>
            </a:r>
            <a:r>
              <a:rPr lang="en-US" sz="2800" dirty="0">
                <a:solidFill>
                  <a:schemeClr val="accent2">
                    <a:lumMod val="75000"/>
                  </a:schemeClr>
                </a:solidFill>
                <a:highlight>
                  <a:srgbClr val="FFFF00"/>
                </a:highlight>
                <a:latin typeface="Times New Roman" panose="02020603050405020304" pitchFamily="18" charset="0"/>
                <a:ea typeface="SimSun" panose="02010600030101010101" pitchFamily="2" charset="-122"/>
                <a:cs typeface="Times New Roman" panose="02020603050405020304" pitchFamily="18" charset="0"/>
              </a:rPr>
              <a:t>Binding energy</a:t>
            </a:r>
          </a:p>
          <a:p>
            <a:pPr marR="0" algn="just">
              <a:spcBef>
                <a:spcPts val="0"/>
              </a:spcBef>
              <a:spcAft>
                <a:spcPts val="0"/>
              </a:spcAft>
              <a:tabLst>
                <a:tab pos="1599565" algn="ctr"/>
                <a:tab pos="3199765" algn="r"/>
              </a:tabLst>
            </a:pPr>
            <a:endParaRPr lang="en-US" sz="2800" dirty="0">
              <a:solidFill>
                <a:schemeClr val="accent2">
                  <a:lumMod val="75000"/>
                </a:schemeClr>
              </a:solidFill>
              <a:latin typeface="Times New Roman" panose="02020603050405020304" pitchFamily="18" charset="0"/>
              <a:ea typeface="SimSun" panose="02010600030101010101" pitchFamily="2" charset="-122"/>
              <a:cs typeface="Times New Roman" panose="02020603050405020304" pitchFamily="18" charset="0"/>
            </a:endParaRPr>
          </a:p>
          <a:p>
            <a:pPr marR="0" algn="just">
              <a:spcBef>
                <a:spcPts val="0"/>
              </a:spcBef>
              <a:spcAft>
                <a:spcPts val="0"/>
              </a:spcAft>
              <a:tabLst>
                <a:tab pos="1599565" algn="ctr"/>
                <a:tab pos="3199765" algn="r"/>
              </a:tabLst>
            </a:pPr>
            <a:r>
              <a:rPr lang="en-US" sz="2800" dirty="0" err="1">
                <a:solidFill>
                  <a:schemeClr val="accent2">
                    <a:lumMod val="75000"/>
                  </a:schemeClr>
                </a:solidFill>
                <a:latin typeface="Times New Roman" panose="02020603050405020304" pitchFamily="18" charset="0"/>
                <a:ea typeface="SimSun" panose="02010600030101010101" pitchFamily="2" charset="-122"/>
                <a:cs typeface="Times New Roman" panose="02020603050405020304" pitchFamily="18" charset="0"/>
              </a:rPr>
              <a:t>Davydov</a:t>
            </a:r>
            <a:r>
              <a:rPr lang="en-US" sz="2800" dirty="0">
                <a:solidFill>
                  <a:schemeClr val="accent2">
                    <a:lumMod val="75000"/>
                  </a:schemeClr>
                </a:solidFill>
                <a:latin typeface="Times New Roman" panose="02020603050405020304" pitchFamily="18" charset="0"/>
                <a:ea typeface="SimSun" panose="02010600030101010101" pitchFamily="2" charset="-122"/>
                <a:cs typeface="Times New Roman" panose="02020603050405020304" pitchFamily="18" charset="0"/>
              </a:rPr>
              <a:t> </a:t>
            </a:r>
            <a:r>
              <a:rPr lang="en-US" sz="2800" dirty="0">
                <a:solidFill>
                  <a:schemeClr val="accent2">
                    <a:lumMod val="75000"/>
                  </a:schemeClr>
                </a:solidFill>
                <a:highlight>
                  <a:srgbClr val="FFFF00"/>
                </a:highlight>
                <a:latin typeface="Times New Roman" panose="02020603050405020304" pitchFamily="18" charset="0"/>
                <a:ea typeface="SimSun" panose="02010600030101010101" pitchFamily="2" charset="-122"/>
                <a:cs typeface="Times New Roman" panose="02020603050405020304" pitchFamily="18" charset="0"/>
              </a:rPr>
              <a:t>soliton-bound state of local deformation of lattice and “excitation”</a:t>
            </a:r>
          </a:p>
          <a:p>
            <a:pPr marR="0" algn="just">
              <a:spcBef>
                <a:spcPts val="0"/>
              </a:spcBef>
              <a:spcAft>
                <a:spcPts val="0"/>
              </a:spcAft>
              <a:tabLst>
                <a:tab pos="1599565" algn="ctr"/>
                <a:tab pos="3199765" algn="r"/>
              </a:tabLst>
            </a:pPr>
            <a:r>
              <a:rPr lang="en-US" sz="2800" dirty="0">
                <a:solidFill>
                  <a:schemeClr val="accent2">
                    <a:lumMod val="75000"/>
                  </a:schemeClr>
                </a:solidFill>
                <a:latin typeface="Times New Roman" panose="02020603050405020304" pitchFamily="18" charset="0"/>
                <a:ea typeface="SimSun" panose="02010600030101010101" pitchFamily="2" charset="-122"/>
                <a:cs typeface="Times New Roman" panose="02020603050405020304" pitchFamily="18" charset="0"/>
              </a:rPr>
              <a:t>Phonon-assisted quasiparticle stabilization</a:t>
            </a:r>
          </a:p>
          <a:p>
            <a:pPr marR="0" algn="just">
              <a:spcBef>
                <a:spcPts val="0"/>
              </a:spcBef>
              <a:spcAft>
                <a:spcPts val="0"/>
              </a:spcAft>
              <a:tabLst>
                <a:tab pos="1599565" algn="ctr"/>
                <a:tab pos="3199765" algn="r"/>
              </a:tabLst>
            </a:pPr>
            <a:r>
              <a:rPr lang="en-US" sz="2800" dirty="0">
                <a:solidFill>
                  <a:schemeClr val="accent2">
                    <a:lumMod val="75000"/>
                  </a:schemeClr>
                </a:solidFill>
                <a:latin typeface="Times New Roman" panose="02020603050405020304" pitchFamily="18" charset="0"/>
                <a:ea typeface="SimSun" panose="02010600030101010101" pitchFamily="2" charset="-122"/>
                <a:cs typeface="Times New Roman" panose="02020603050405020304" pitchFamily="18" charset="0"/>
              </a:rPr>
              <a:t>The main obstacle turned into an advantage</a:t>
            </a:r>
          </a:p>
          <a:p>
            <a:pPr marR="0" algn="just">
              <a:spcBef>
                <a:spcPts val="0"/>
              </a:spcBef>
              <a:spcAft>
                <a:spcPts val="0"/>
              </a:spcAft>
              <a:tabLst>
                <a:tab pos="1599565" algn="ctr"/>
                <a:tab pos="3199765" algn="r"/>
              </a:tabLst>
            </a:pPr>
            <a:endParaRPr lang="en-US" sz="2400" dirty="0">
              <a:solidFill>
                <a:schemeClr val="accent2">
                  <a:lumMod val="75000"/>
                </a:schemeClr>
              </a:solidFill>
              <a:latin typeface="Times New Roman" panose="02020603050405020304" pitchFamily="18" charset="0"/>
              <a:ea typeface="SimSun" panose="02010600030101010101" pitchFamily="2" charset="-122"/>
              <a:cs typeface="Times New Roman" panose="02020603050405020304" pitchFamily="18" charset="0"/>
            </a:endParaRPr>
          </a:p>
          <a:p>
            <a:pPr marR="0" algn="just">
              <a:spcBef>
                <a:spcPts val="0"/>
              </a:spcBef>
              <a:spcAft>
                <a:spcPts val="0"/>
              </a:spcAft>
              <a:tabLst>
                <a:tab pos="1599565" algn="ctr"/>
                <a:tab pos="3199765" algn="r"/>
              </a:tabLst>
            </a:pPr>
            <a:endParaRPr lang="en-US" sz="2400" dirty="0">
              <a:solidFill>
                <a:schemeClr val="accent2">
                  <a:lumMod val="75000"/>
                </a:schemeClr>
              </a:solidFill>
              <a:latin typeface="Times New Roman" panose="02020603050405020304" pitchFamily="18" charset="0"/>
              <a:ea typeface="SimSun" panose="02010600030101010101" pitchFamily="2" charset="-122"/>
              <a:cs typeface="Times New Roman" panose="02020603050405020304" pitchFamily="18" charset="0"/>
            </a:endParaRPr>
          </a:p>
          <a:p>
            <a:pPr marR="0" algn="just">
              <a:spcBef>
                <a:spcPts val="0"/>
              </a:spcBef>
              <a:spcAft>
                <a:spcPts val="0"/>
              </a:spcAft>
              <a:tabLst>
                <a:tab pos="1599565" algn="ctr"/>
                <a:tab pos="3199765" algn="r"/>
              </a:tabLst>
            </a:pPr>
            <a:endParaRPr lang="en-US" sz="2400" dirty="0">
              <a:solidFill>
                <a:schemeClr val="accent2">
                  <a:lumMod val="75000"/>
                </a:schemeClr>
              </a:solidFill>
              <a:latin typeface="Times New Roman" panose="02020603050405020304" pitchFamily="18" charset="0"/>
              <a:ea typeface="SimSun" panose="02010600030101010101" pitchFamily="2" charset="-122"/>
              <a:cs typeface="Times New Roman" panose="02020603050405020304" pitchFamily="18" charset="0"/>
            </a:endParaRPr>
          </a:p>
        </p:txBody>
      </p:sp>
      <p:sp>
        <p:nvSpPr>
          <p:cNvPr id="68" name="Oval 67">
            <a:extLst>
              <a:ext uri="{FF2B5EF4-FFF2-40B4-BE49-F238E27FC236}">
                <a16:creationId xmlns:a16="http://schemas.microsoft.com/office/drawing/2014/main" id="{39894B6E-A1E7-47AA-9303-45D34A4A6FE7}"/>
              </a:ext>
            </a:extLst>
          </p:cNvPr>
          <p:cNvSpPr/>
          <p:nvPr/>
        </p:nvSpPr>
        <p:spPr bwMode="auto">
          <a:xfrm>
            <a:off x="198437" y="4219118"/>
            <a:ext cx="304800" cy="30480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69" name="Oval 68">
            <a:extLst>
              <a:ext uri="{FF2B5EF4-FFF2-40B4-BE49-F238E27FC236}">
                <a16:creationId xmlns:a16="http://schemas.microsoft.com/office/drawing/2014/main" id="{60991780-FB36-4F08-91CD-A3639FBC130B}"/>
              </a:ext>
            </a:extLst>
          </p:cNvPr>
          <p:cNvSpPr/>
          <p:nvPr/>
        </p:nvSpPr>
        <p:spPr bwMode="auto">
          <a:xfrm>
            <a:off x="1520288" y="4219118"/>
            <a:ext cx="304800" cy="30480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70" name="Oval 69">
            <a:extLst>
              <a:ext uri="{FF2B5EF4-FFF2-40B4-BE49-F238E27FC236}">
                <a16:creationId xmlns:a16="http://schemas.microsoft.com/office/drawing/2014/main" id="{F6B6A25D-F804-4C27-A8B2-4A051A2157DB}"/>
              </a:ext>
            </a:extLst>
          </p:cNvPr>
          <p:cNvSpPr/>
          <p:nvPr/>
        </p:nvSpPr>
        <p:spPr bwMode="auto">
          <a:xfrm>
            <a:off x="9002712" y="4237037"/>
            <a:ext cx="304800" cy="30480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71" name="Oval 70">
            <a:extLst>
              <a:ext uri="{FF2B5EF4-FFF2-40B4-BE49-F238E27FC236}">
                <a16:creationId xmlns:a16="http://schemas.microsoft.com/office/drawing/2014/main" id="{FDE8A89D-1379-4832-A95D-DF0D2957E4D6}"/>
              </a:ext>
            </a:extLst>
          </p:cNvPr>
          <p:cNvSpPr/>
          <p:nvPr/>
        </p:nvSpPr>
        <p:spPr bwMode="auto">
          <a:xfrm>
            <a:off x="7554912" y="4234488"/>
            <a:ext cx="304800" cy="30480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72" name="Oval 71">
            <a:extLst>
              <a:ext uri="{FF2B5EF4-FFF2-40B4-BE49-F238E27FC236}">
                <a16:creationId xmlns:a16="http://schemas.microsoft.com/office/drawing/2014/main" id="{69041AE2-B2C4-4800-B313-3DD5A8F33EAF}"/>
              </a:ext>
            </a:extLst>
          </p:cNvPr>
          <p:cNvSpPr/>
          <p:nvPr/>
        </p:nvSpPr>
        <p:spPr bwMode="auto">
          <a:xfrm>
            <a:off x="2566987" y="4219209"/>
            <a:ext cx="304800" cy="30480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73" name="Oval 72">
            <a:extLst>
              <a:ext uri="{FF2B5EF4-FFF2-40B4-BE49-F238E27FC236}">
                <a16:creationId xmlns:a16="http://schemas.microsoft.com/office/drawing/2014/main" id="{93AB1A2A-4021-4C69-B8DB-5A679A13B380}"/>
              </a:ext>
            </a:extLst>
          </p:cNvPr>
          <p:cNvSpPr/>
          <p:nvPr/>
        </p:nvSpPr>
        <p:spPr bwMode="auto">
          <a:xfrm>
            <a:off x="6411912" y="4237037"/>
            <a:ext cx="304800" cy="30480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75" name="Oval 74">
            <a:extLst>
              <a:ext uri="{FF2B5EF4-FFF2-40B4-BE49-F238E27FC236}">
                <a16:creationId xmlns:a16="http://schemas.microsoft.com/office/drawing/2014/main" id="{C18E89EC-2711-470E-BF65-EAC51B817DCA}"/>
              </a:ext>
            </a:extLst>
          </p:cNvPr>
          <p:cNvSpPr/>
          <p:nvPr/>
        </p:nvSpPr>
        <p:spPr bwMode="auto">
          <a:xfrm>
            <a:off x="3654131" y="4176641"/>
            <a:ext cx="304800" cy="30480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76" name="Oval 75">
            <a:extLst>
              <a:ext uri="{FF2B5EF4-FFF2-40B4-BE49-F238E27FC236}">
                <a16:creationId xmlns:a16="http://schemas.microsoft.com/office/drawing/2014/main" id="{732DDC93-330E-424B-9CD3-38F37CA0F508}"/>
              </a:ext>
            </a:extLst>
          </p:cNvPr>
          <p:cNvSpPr/>
          <p:nvPr/>
        </p:nvSpPr>
        <p:spPr bwMode="auto">
          <a:xfrm>
            <a:off x="4506912" y="4176641"/>
            <a:ext cx="304800" cy="304800"/>
          </a:xfrm>
          <a:prstGeom prst="ellipse">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77" name="Oval 76">
            <a:extLst>
              <a:ext uri="{FF2B5EF4-FFF2-40B4-BE49-F238E27FC236}">
                <a16:creationId xmlns:a16="http://schemas.microsoft.com/office/drawing/2014/main" id="{5F14E4D3-A46F-4717-B863-C8824E84CCF2}"/>
              </a:ext>
            </a:extLst>
          </p:cNvPr>
          <p:cNvSpPr/>
          <p:nvPr/>
        </p:nvSpPr>
        <p:spPr bwMode="auto">
          <a:xfrm>
            <a:off x="5345112" y="4160837"/>
            <a:ext cx="304800" cy="30480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sp>
        <p:nvSpPr>
          <p:cNvPr id="82" name="Freeform: Shape 81">
            <a:extLst>
              <a:ext uri="{FF2B5EF4-FFF2-40B4-BE49-F238E27FC236}">
                <a16:creationId xmlns:a16="http://schemas.microsoft.com/office/drawing/2014/main" id="{FFC3A6CA-CD31-48E4-BEAD-D35E1D288C52}"/>
              </a:ext>
            </a:extLst>
          </p:cNvPr>
          <p:cNvSpPr/>
          <p:nvPr/>
        </p:nvSpPr>
        <p:spPr bwMode="auto">
          <a:xfrm>
            <a:off x="3211512" y="3475037"/>
            <a:ext cx="2940232" cy="2133600"/>
          </a:xfrm>
          <a:custGeom>
            <a:avLst/>
            <a:gdLst>
              <a:gd name="connsiteX0" fmla="*/ 0 w 967562"/>
              <a:gd name="connsiteY0" fmla="*/ 10633 h 818712"/>
              <a:gd name="connsiteX1" fmla="*/ 510362 w 967562"/>
              <a:gd name="connsiteY1" fmla="*/ 818707 h 818712"/>
              <a:gd name="connsiteX2" fmla="*/ 967562 w 967562"/>
              <a:gd name="connsiteY2" fmla="*/ 0 h 818712"/>
            </a:gdLst>
            <a:ahLst/>
            <a:cxnLst>
              <a:cxn ang="0">
                <a:pos x="connsiteX0" y="connsiteY0"/>
              </a:cxn>
              <a:cxn ang="0">
                <a:pos x="connsiteX1" y="connsiteY1"/>
              </a:cxn>
              <a:cxn ang="0">
                <a:pos x="connsiteX2" y="connsiteY2"/>
              </a:cxn>
            </a:cxnLst>
            <a:rect l="l" t="t" r="r" b="b"/>
            <a:pathLst>
              <a:path w="967562" h="818712">
                <a:moveTo>
                  <a:pt x="0" y="10633"/>
                </a:moveTo>
                <a:cubicBezTo>
                  <a:pt x="174551" y="415556"/>
                  <a:pt x="349102" y="820479"/>
                  <a:pt x="510362" y="818707"/>
                </a:cubicBezTo>
                <a:cubicBezTo>
                  <a:pt x="671622" y="816935"/>
                  <a:pt x="903767" y="139995"/>
                  <a:pt x="967562" y="0"/>
                </a:cubicBezTo>
              </a:path>
            </a:pathLst>
          </a:custGeom>
          <a:noFill/>
          <a:ln w="57150" cap="flat" cmpd="sng" algn="ctr">
            <a:solidFill>
              <a:schemeClr val="tx1"/>
            </a:solidFill>
            <a:prstDash val="solid"/>
            <a:round/>
            <a:headEnd type="none" w="med" len="med"/>
            <a:tailEnd type="none" w="med" len="med"/>
          </a:ln>
          <a:effectLst>
            <a:outerShdw dist="35921" dir="2700000" algn="ctr" rotWithShape="0">
              <a:schemeClr val="bg2"/>
            </a:outerShdw>
            <a:softEdge rad="0"/>
          </a:effectLs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solidFill>
                <a:schemeClr val="bg1"/>
              </a:solidFill>
              <a:effectLst/>
              <a:latin typeface="Arial" panose="020B0604020202020204" pitchFamily="34" charset="0"/>
              <a:cs typeface="DejaVu Sans" charset="0"/>
            </a:endParaRPr>
          </a:p>
        </p:txBody>
      </p:sp>
      <p:cxnSp>
        <p:nvCxnSpPr>
          <p:cNvPr id="84" name="Straight Connector 83">
            <a:extLst>
              <a:ext uri="{FF2B5EF4-FFF2-40B4-BE49-F238E27FC236}">
                <a16:creationId xmlns:a16="http://schemas.microsoft.com/office/drawing/2014/main" id="{BA4A17CB-4865-4F80-99CE-7CF74F183737}"/>
              </a:ext>
            </a:extLst>
          </p:cNvPr>
          <p:cNvCxnSpPr>
            <a:cxnSpLocks/>
          </p:cNvCxnSpPr>
          <p:nvPr/>
        </p:nvCxnSpPr>
        <p:spPr bwMode="auto">
          <a:xfrm>
            <a:off x="4106862" y="5151437"/>
            <a:ext cx="1162050" cy="0"/>
          </a:xfrm>
          <a:prstGeom prst="line">
            <a:avLst/>
          </a:prstGeom>
          <a:solidFill>
            <a:srgbClr val="00B8FF"/>
          </a:solidFill>
          <a:ln w="508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7" name="Oval 86">
            <a:extLst>
              <a:ext uri="{FF2B5EF4-FFF2-40B4-BE49-F238E27FC236}">
                <a16:creationId xmlns:a16="http://schemas.microsoft.com/office/drawing/2014/main" id="{97B46DD9-72EC-4868-8A10-3A22F0A76928}"/>
              </a:ext>
            </a:extLst>
          </p:cNvPr>
          <p:cNvSpPr/>
          <p:nvPr/>
        </p:nvSpPr>
        <p:spPr bwMode="auto">
          <a:xfrm>
            <a:off x="4583112" y="4981298"/>
            <a:ext cx="304800" cy="322539"/>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dirty="0">
              <a:ln>
                <a:noFill/>
              </a:ln>
              <a:solidFill>
                <a:schemeClr val="bg1"/>
              </a:solidFill>
              <a:effectLst/>
              <a:highlight>
                <a:srgbClr val="FFFF00"/>
              </a:highlight>
              <a:latin typeface="Arial" panose="020B0604020202020204" pitchFamily="34" charset="0"/>
              <a:cs typeface="DejaVu Sans" charset="0"/>
            </a:endParaRPr>
          </a:p>
        </p:txBody>
      </p:sp>
      <p:pic>
        <p:nvPicPr>
          <p:cNvPr id="88" name="Picture 87">
            <a:extLst>
              <a:ext uri="{FF2B5EF4-FFF2-40B4-BE49-F238E27FC236}">
                <a16:creationId xmlns:a16="http://schemas.microsoft.com/office/drawing/2014/main" id="{DE82DF35-B717-46DD-894F-D9B1BD7B7852}"/>
              </a:ext>
            </a:extLst>
          </p:cNvPr>
          <p:cNvPicPr>
            <a:picLocks noChangeAspect="1"/>
          </p:cNvPicPr>
          <p:nvPr/>
        </p:nvPicPr>
        <p:blipFill>
          <a:blip r:embed="rId2"/>
          <a:stretch>
            <a:fillRect/>
          </a:stretch>
        </p:blipFill>
        <p:spPr>
          <a:xfrm>
            <a:off x="503236" y="4237037"/>
            <a:ext cx="1031876" cy="286881"/>
          </a:xfrm>
          <a:prstGeom prst="rect">
            <a:avLst/>
          </a:prstGeom>
        </p:spPr>
      </p:pic>
      <p:pic>
        <p:nvPicPr>
          <p:cNvPr id="89" name="Picture 88">
            <a:extLst>
              <a:ext uri="{FF2B5EF4-FFF2-40B4-BE49-F238E27FC236}">
                <a16:creationId xmlns:a16="http://schemas.microsoft.com/office/drawing/2014/main" id="{0AD334AB-C9BF-4D9A-937E-4A3561821E54}"/>
              </a:ext>
            </a:extLst>
          </p:cNvPr>
          <p:cNvPicPr>
            <a:picLocks noChangeAspect="1"/>
          </p:cNvPicPr>
          <p:nvPr/>
        </p:nvPicPr>
        <p:blipFill>
          <a:blip r:embed="rId2"/>
          <a:stretch>
            <a:fillRect/>
          </a:stretch>
        </p:blipFill>
        <p:spPr>
          <a:xfrm>
            <a:off x="3970891" y="4199896"/>
            <a:ext cx="524060" cy="274466"/>
          </a:xfrm>
          <a:prstGeom prst="rect">
            <a:avLst/>
          </a:prstGeom>
        </p:spPr>
      </p:pic>
      <p:pic>
        <p:nvPicPr>
          <p:cNvPr id="90" name="Picture 89">
            <a:extLst>
              <a:ext uri="{FF2B5EF4-FFF2-40B4-BE49-F238E27FC236}">
                <a16:creationId xmlns:a16="http://schemas.microsoft.com/office/drawing/2014/main" id="{D0B88121-EB10-4E63-94A0-AD4BA6394794}"/>
              </a:ext>
            </a:extLst>
          </p:cNvPr>
          <p:cNvPicPr>
            <a:picLocks noChangeAspect="1"/>
          </p:cNvPicPr>
          <p:nvPr/>
        </p:nvPicPr>
        <p:blipFill>
          <a:blip r:embed="rId2"/>
          <a:stretch>
            <a:fillRect/>
          </a:stretch>
        </p:blipFill>
        <p:spPr>
          <a:xfrm>
            <a:off x="1832037" y="4234488"/>
            <a:ext cx="741900" cy="304800"/>
          </a:xfrm>
          <a:prstGeom prst="rect">
            <a:avLst/>
          </a:prstGeom>
        </p:spPr>
      </p:pic>
      <p:pic>
        <p:nvPicPr>
          <p:cNvPr id="91" name="Picture 90">
            <a:extLst>
              <a:ext uri="{FF2B5EF4-FFF2-40B4-BE49-F238E27FC236}">
                <a16:creationId xmlns:a16="http://schemas.microsoft.com/office/drawing/2014/main" id="{C1BE68B8-B6D5-4EB5-BEAF-BC8C6CD91B79}"/>
              </a:ext>
            </a:extLst>
          </p:cNvPr>
          <p:cNvPicPr>
            <a:picLocks noChangeAspect="1"/>
          </p:cNvPicPr>
          <p:nvPr/>
        </p:nvPicPr>
        <p:blipFill>
          <a:blip r:embed="rId2"/>
          <a:stretch>
            <a:fillRect/>
          </a:stretch>
        </p:blipFill>
        <p:spPr>
          <a:xfrm>
            <a:off x="2896077" y="4234488"/>
            <a:ext cx="741900" cy="274060"/>
          </a:xfrm>
          <a:prstGeom prst="rect">
            <a:avLst/>
          </a:prstGeom>
        </p:spPr>
      </p:pic>
      <p:pic>
        <p:nvPicPr>
          <p:cNvPr id="92" name="Picture 91">
            <a:extLst>
              <a:ext uri="{FF2B5EF4-FFF2-40B4-BE49-F238E27FC236}">
                <a16:creationId xmlns:a16="http://schemas.microsoft.com/office/drawing/2014/main" id="{8305D926-5D15-40AA-B1C3-4163BE1E4BF5}"/>
              </a:ext>
            </a:extLst>
          </p:cNvPr>
          <p:cNvPicPr>
            <a:picLocks noChangeAspect="1"/>
          </p:cNvPicPr>
          <p:nvPr/>
        </p:nvPicPr>
        <p:blipFill>
          <a:blip r:embed="rId2"/>
          <a:stretch>
            <a:fillRect/>
          </a:stretch>
        </p:blipFill>
        <p:spPr>
          <a:xfrm>
            <a:off x="4811712" y="4191171"/>
            <a:ext cx="524060" cy="274466"/>
          </a:xfrm>
          <a:prstGeom prst="rect">
            <a:avLst/>
          </a:prstGeom>
        </p:spPr>
      </p:pic>
      <p:pic>
        <p:nvPicPr>
          <p:cNvPr id="93" name="Picture 92">
            <a:extLst>
              <a:ext uri="{FF2B5EF4-FFF2-40B4-BE49-F238E27FC236}">
                <a16:creationId xmlns:a16="http://schemas.microsoft.com/office/drawing/2014/main" id="{45063673-BC87-4027-936B-4C178C2B7A25}"/>
              </a:ext>
            </a:extLst>
          </p:cNvPr>
          <p:cNvPicPr>
            <a:picLocks noChangeAspect="1"/>
          </p:cNvPicPr>
          <p:nvPr/>
        </p:nvPicPr>
        <p:blipFill>
          <a:blip r:embed="rId2"/>
          <a:stretch>
            <a:fillRect/>
          </a:stretch>
        </p:blipFill>
        <p:spPr>
          <a:xfrm>
            <a:off x="5649912" y="4237037"/>
            <a:ext cx="741900" cy="274060"/>
          </a:xfrm>
          <a:prstGeom prst="rect">
            <a:avLst/>
          </a:prstGeom>
        </p:spPr>
      </p:pic>
      <p:pic>
        <p:nvPicPr>
          <p:cNvPr id="94" name="Picture 93">
            <a:extLst>
              <a:ext uri="{FF2B5EF4-FFF2-40B4-BE49-F238E27FC236}">
                <a16:creationId xmlns:a16="http://schemas.microsoft.com/office/drawing/2014/main" id="{41F3E92B-916A-4114-B7AF-C32A11B51681}"/>
              </a:ext>
            </a:extLst>
          </p:cNvPr>
          <p:cNvPicPr>
            <a:picLocks noChangeAspect="1"/>
          </p:cNvPicPr>
          <p:nvPr/>
        </p:nvPicPr>
        <p:blipFill>
          <a:blip r:embed="rId2"/>
          <a:stretch>
            <a:fillRect/>
          </a:stretch>
        </p:blipFill>
        <p:spPr>
          <a:xfrm>
            <a:off x="6736812" y="4237037"/>
            <a:ext cx="797314" cy="271511"/>
          </a:xfrm>
          <a:prstGeom prst="rect">
            <a:avLst/>
          </a:prstGeom>
        </p:spPr>
      </p:pic>
      <p:pic>
        <p:nvPicPr>
          <p:cNvPr id="95" name="Picture 94">
            <a:extLst>
              <a:ext uri="{FF2B5EF4-FFF2-40B4-BE49-F238E27FC236}">
                <a16:creationId xmlns:a16="http://schemas.microsoft.com/office/drawing/2014/main" id="{735D17B3-9EC3-458F-9AAB-C054BFE1D092}"/>
              </a:ext>
            </a:extLst>
          </p:cNvPr>
          <p:cNvPicPr>
            <a:picLocks noChangeAspect="1"/>
          </p:cNvPicPr>
          <p:nvPr/>
        </p:nvPicPr>
        <p:blipFill>
          <a:blip r:embed="rId2"/>
          <a:stretch>
            <a:fillRect/>
          </a:stretch>
        </p:blipFill>
        <p:spPr>
          <a:xfrm>
            <a:off x="7894636" y="4237037"/>
            <a:ext cx="1031876" cy="286881"/>
          </a:xfrm>
          <a:prstGeom prst="rect">
            <a:avLst/>
          </a:prstGeom>
        </p:spPr>
      </p:pic>
      <p:cxnSp>
        <p:nvCxnSpPr>
          <p:cNvPr id="99" name="Straight Arrow Connector 98">
            <a:extLst>
              <a:ext uri="{FF2B5EF4-FFF2-40B4-BE49-F238E27FC236}">
                <a16:creationId xmlns:a16="http://schemas.microsoft.com/office/drawing/2014/main" id="{8F8C1741-A5AA-4E68-89A8-7A7BEF388DA3}"/>
              </a:ext>
            </a:extLst>
          </p:cNvPr>
          <p:cNvCxnSpPr>
            <a:cxnSpLocks/>
          </p:cNvCxnSpPr>
          <p:nvPr/>
        </p:nvCxnSpPr>
        <p:spPr bwMode="auto">
          <a:xfrm>
            <a:off x="6098731" y="3584780"/>
            <a:ext cx="0" cy="1566657"/>
          </a:xfrm>
          <a:prstGeom prst="straightConnector1">
            <a:avLst/>
          </a:prstGeom>
          <a:solidFill>
            <a:srgbClr val="00B8FF"/>
          </a:solidFill>
          <a:ln w="952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Straight Connector 102">
            <a:extLst>
              <a:ext uri="{FF2B5EF4-FFF2-40B4-BE49-F238E27FC236}">
                <a16:creationId xmlns:a16="http://schemas.microsoft.com/office/drawing/2014/main" id="{2862F083-BE88-46CE-99A6-5FF956900F83}"/>
              </a:ext>
            </a:extLst>
          </p:cNvPr>
          <p:cNvCxnSpPr>
            <a:cxnSpLocks/>
          </p:cNvCxnSpPr>
          <p:nvPr/>
        </p:nvCxnSpPr>
        <p:spPr bwMode="auto">
          <a:xfrm>
            <a:off x="3211512" y="3551237"/>
            <a:ext cx="2819400" cy="33543"/>
          </a:xfrm>
          <a:prstGeom prst="line">
            <a:avLst/>
          </a:prstGeom>
          <a:solidFill>
            <a:srgbClr val="00B8FF"/>
          </a:solidFill>
          <a:ln w="508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531748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E8835-D5A2-4506-99D1-60192E96DC8C}"/>
              </a:ext>
            </a:extLst>
          </p:cNvPr>
          <p:cNvSpPr>
            <a:spLocks noGrp="1"/>
          </p:cNvSpPr>
          <p:nvPr>
            <p:ph type="title"/>
          </p:nvPr>
        </p:nvSpPr>
        <p:spPr/>
        <p:txBody>
          <a:bodyPr/>
          <a:lstStyle/>
          <a:p>
            <a:r>
              <a:rPr lang="en-US" dirty="0">
                <a:solidFill>
                  <a:schemeClr val="accent6"/>
                </a:solidFill>
              </a:rPr>
              <a:t>Stabilization</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D031EBED-9B1D-4B2A-9BC3-962B3075DC6B}"/>
                  </a:ext>
                </a:extLst>
              </p:cNvPr>
              <p:cNvSpPr txBox="1"/>
              <p:nvPr/>
            </p:nvSpPr>
            <p:spPr>
              <a:xfrm>
                <a:off x="620712" y="2332037"/>
                <a:ext cx="8748713" cy="343492"/>
              </a:xfrm>
              <a:prstGeom prst="rect">
                <a:avLst/>
              </a:prstGeom>
              <a:noFill/>
            </p:spPr>
            <p:txBody>
              <a:bodyPr wrap="square" lIns="0" tIns="0" rIns="0" bIns="0" rtlCol="0">
                <a:spAutoFit/>
              </a:bodyPr>
              <a:lstStyle/>
              <a:p>
                <a14:m>
                  <m:oMath xmlns:m="http://schemas.openxmlformats.org/officeDocument/2006/math">
                    <m:r>
                      <a:rPr lang="en-US" sz="2400" b="0" i="1" smtClean="0">
                        <a:solidFill>
                          <a:schemeClr val="accent2"/>
                        </a:solidFill>
                        <a:latin typeface="Cambria Math" panose="02040503050406030204" pitchFamily="18" charset="0"/>
                      </a:rPr>
                      <m:t>𝐻</m:t>
                    </m:r>
                    <m:r>
                      <a:rPr lang="en-US" sz="2400" b="0" i="1" smtClean="0">
                        <a:solidFill>
                          <a:schemeClr val="accent2"/>
                        </a:solidFill>
                        <a:latin typeface="Cambria Math" panose="02040503050406030204" pitchFamily="18" charset="0"/>
                      </a:rPr>
                      <m:t>=∆</m:t>
                    </m:r>
                    <m:nary>
                      <m:naryPr>
                        <m:chr m:val="∑"/>
                        <m:supHide m:val="on"/>
                        <m:ctrlPr>
                          <a:rPr lang="en-US" sz="2400" b="0" i="1" smtClean="0">
                            <a:solidFill>
                              <a:schemeClr val="accent2"/>
                            </a:solidFill>
                            <a:latin typeface="Cambria Math" panose="02040503050406030204" pitchFamily="18" charset="0"/>
                            <a:ea typeface="Cambria Math" panose="02040503050406030204" pitchFamily="18" charset="0"/>
                          </a:rPr>
                        </m:ctrlPr>
                      </m:naryPr>
                      <m:sub>
                        <m:r>
                          <m:rPr>
                            <m:brk m:alnAt="7"/>
                          </m:rPr>
                          <a:rPr lang="en-US" sz="2400" b="0" i="1" smtClean="0">
                            <a:solidFill>
                              <a:schemeClr val="accent2"/>
                            </a:solidFill>
                            <a:latin typeface="Cambria Math" panose="02040503050406030204" pitchFamily="18" charset="0"/>
                            <a:ea typeface="Cambria Math" panose="02040503050406030204" pitchFamily="18" charset="0"/>
                          </a:rPr>
                          <m:t>𝑛</m:t>
                        </m:r>
                      </m:sub>
                      <m:sup/>
                      <m:e>
                        <m:sSubSup>
                          <m:sSubSupPr>
                            <m:ctrlPr>
                              <a:rPr lang="en-US" sz="2400" b="0" i="1" smtClean="0">
                                <a:solidFill>
                                  <a:schemeClr val="accent2"/>
                                </a:solidFill>
                                <a:latin typeface="Cambria Math" panose="02040503050406030204" pitchFamily="18" charset="0"/>
                                <a:ea typeface="Cambria Math" panose="02040503050406030204" pitchFamily="18" charset="0"/>
                              </a:rPr>
                            </m:ctrlPr>
                          </m:sSubSupPr>
                          <m:e>
                            <m:r>
                              <a:rPr lang="en-US" sz="2400" b="0" i="1" smtClean="0">
                                <a:solidFill>
                                  <a:schemeClr val="accent2"/>
                                </a:solidFill>
                                <a:latin typeface="Cambria Math" panose="02040503050406030204" pitchFamily="18" charset="0"/>
                                <a:ea typeface="Cambria Math" panose="02040503050406030204" pitchFamily="18" charset="0"/>
                              </a:rPr>
                              <m:t>𝐵</m:t>
                            </m:r>
                          </m:e>
                          <m:sub>
                            <m:r>
                              <a:rPr lang="en-US" sz="2400" b="0" i="1" smtClean="0">
                                <a:solidFill>
                                  <a:schemeClr val="accent2"/>
                                </a:solidFill>
                                <a:latin typeface="Cambria Math" panose="02040503050406030204" pitchFamily="18" charset="0"/>
                                <a:ea typeface="Cambria Math" panose="02040503050406030204" pitchFamily="18" charset="0"/>
                              </a:rPr>
                              <m:t>𝑛</m:t>
                            </m:r>
                          </m:sub>
                          <m:sup>
                            <m:r>
                              <a:rPr lang="en-US" sz="2400" b="0" i="1" smtClean="0">
                                <a:solidFill>
                                  <a:schemeClr val="accent2"/>
                                </a:solidFill>
                                <a:latin typeface="Cambria Math" panose="02040503050406030204" pitchFamily="18" charset="0"/>
                                <a:ea typeface="Cambria Math" panose="02040503050406030204" pitchFamily="18" charset="0"/>
                              </a:rPr>
                              <m:t>+</m:t>
                            </m:r>
                          </m:sup>
                        </m:sSubSup>
                      </m:e>
                    </m:nary>
                    <m:sSub>
                      <m:sSubPr>
                        <m:ctrlPr>
                          <a:rPr lang="en-US" sz="2400" b="0" i="1" smtClean="0">
                            <a:solidFill>
                              <a:schemeClr val="accent2"/>
                            </a:solidFill>
                            <a:latin typeface="Cambria Math" panose="02040503050406030204" pitchFamily="18" charset="0"/>
                            <a:ea typeface="Cambria Math" panose="02040503050406030204" pitchFamily="18" charset="0"/>
                          </a:rPr>
                        </m:ctrlPr>
                      </m:sSubPr>
                      <m:e>
                        <m:r>
                          <a:rPr lang="en-US" sz="2400" b="0" i="1" smtClean="0">
                            <a:solidFill>
                              <a:schemeClr val="accent2"/>
                            </a:solidFill>
                            <a:latin typeface="Cambria Math" panose="02040503050406030204" pitchFamily="18" charset="0"/>
                            <a:ea typeface="Cambria Math" panose="02040503050406030204" pitchFamily="18" charset="0"/>
                          </a:rPr>
                          <m:t>𝐵</m:t>
                        </m:r>
                      </m:e>
                      <m:sub>
                        <m:r>
                          <a:rPr lang="en-US" sz="2400" b="0" i="1" smtClean="0">
                            <a:solidFill>
                              <a:schemeClr val="accent2"/>
                            </a:solidFill>
                            <a:latin typeface="Cambria Math" panose="02040503050406030204" pitchFamily="18" charset="0"/>
                            <a:ea typeface="Cambria Math" panose="02040503050406030204" pitchFamily="18" charset="0"/>
                          </a:rPr>
                          <m:t>𝑛</m:t>
                        </m:r>
                      </m:sub>
                    </m:sSub>
                    <m:r>
                      <a:rPr lang="en-US" sz="2400" b="0" i="1" smtClean="0">
                        <a:solidFill>
                          <a:schemeClr val="accent2"/>
                        </a:solidFill>
                        <a:latin typeface="Cambria Math" panose="02040503050406030204" pitchFamily="18" charset="0"/>
                        <a:ea typeface="Cambria Math" panose="02040503050406030204" pitchFamily="18" charset="0"/>
                      </a:rPr>
                      <m:t>−</m:t>
                    </m:r>
                    <m:r>
                      <a:rPr lang="en-US" sz="2400" b="0" i="1" smtClean="0">
                        <a:solidFill>
                          <a:schemeClr val="accent2"/>
                        </a:solidFill>
                        <a:latin typeface="Cambria Math" panose="02040503050406030204" pitchFamily="18" charset="0"/>
                        <a:ea typeface="Cambria Math" panose="02040503050406030204" pitchFamily="18" charset="0"/>
                      </a:rPr>
                      <m:t>𝐽</m:t>
                    </m:r>
                    <m:nary>
                      <m:naryPr>
                        <m:chr m:val="∑"/>
                        <m:supHide m:val="on"/>
                        <m:ctrlPr>
                          <a:rPr lang="en-US" sz="2400" i="1">
                            <a:solidFill>
                              <a:schemeClr val="accent2"/>
                            </a:solidFill>
                            <a:latin typeface="Cambria Math" panose="02040503050406030204" pitchFamily="18" charset="0"/>
                            <a:ea typeface="Cambria Math" panose="02040503050406030204" pitchFamily="18" charset="0"/>
                          </a:rPr>
                        </m:ctrlPr>
                      </m:naryPr>
                      <m:sub>
                        <m:r>
                          <m:rPr>
                            <m:brk m:alnAt="7"/>
                          </m:rPr>
                          <a:rPr lang="en-US" sz="2400" i="1">
                            <a:solidFill>
                              <a:schemeClr val="accent2"/>
                            </a:solidFill>
                            <a:latin typeface="Cambria Math" panose="02040503050406030204" pitchFamily="18" charset="0"/>
                            <a:ea typeface="Cambria Math" panose="02040503050406030204" pitchFamily="18" charset="0"/>
                          </a:rPr>
                          <m:t>𝑛</m:t>
                        </m:r>
                      </m:sub>
                      <m:sup/>
                      <m:e>
                        <m:sSubSup>
                          <m:sSubSupPr>
                            <m:ctrlPr>
                              <a:rPr lang="en-US" sz="2400" i="1">
                                <a:solidFill>
                                  <a:schemeClr val="accent2"/>
                                </a:solidFill>
                                <a:latin typeface="Cambria Math" panose="02040503050406030204" pitchFamily="18" charset="0"/>
                                <a:ea typeface="Cambria Math" panose="02040503050406030204" pitchFamily="18" charset="0"/>
                              </a:rPr>
                            </m:ctrlPr>
                          </m:sSubSupPr>
                          <m:e>
                            <m:r>
                              <a:rPr lang="en-US" sz="2400" b="0" i="1" smtClean="0">
                                <a:solidFill>
                                  <a:schemeClr val="accent2"/>
                                </a:solidFill>
                                <a:latin typeface="Cambria Math" panose="02040503050406030204" pitchFamily="18" charset="0"/>
                                <a:ea typeface="Cambria Math" panose="02040503050406030204" pitchFamily="18" charset="0"/>
                              </a:rPr>
                              <m:t>(</m:t>
                            </m:r>
                            <m:r>
                              <a:rPr lang="en-US" sz="2400" i="1">
                                <a:solidFill>
                                  <a:schemeClr val="accent2"/>
                                </a:solidFill>
                                <a:latin typeface="Cambria Math" panose="02040503050406030204" pitchFamily="18" charset="0"/>
                                <a:ea typeface="Cambria Math" panose="02040503050406030204" pitchFamily="18" charset="0"/>
                              </a:rPr>
                              <m:t>𝐵</m:t>
                            </m:r>
                          </m:e>
                          <m:sub>
                            <m:r>
                              <a:rPr lang="en-US" sz="2400" i="1">
                                <a:solidFill>
                                  <a:schemeClr val="accent2"/>
                                </a:solidFill>
                                <a:latin typeface="Cambria Math" panose="02040503050406030204" pitchFamily="18" charset="0"/>
                                <a:ea typeface="Cambria Math" panose="02040503050406030204" pitchFamily="18" charset="0"/>
                              </a:rPr>
                              <m:t>𝑛</m:t>
                            </m:r>
                          </m:sub>
                          <m:sup>
                            <m:r>
                              <a:rPr lang="en-US" sz="2400" i="1">
                                <a:solidFill>
                                  <a:schemeClr val="accent2"/>
                                </a:solidFill>
                                <a:latin typeface="Cambria Math" panose="02040503050406030204" pitchFamily="18" charset="0"/>
                                <a:ea typeface="Cambria Math" panose="02040503050406030204" pitchFamily="18" charset="0"/>
                              </a:rPr>
                              <m:t>+</m:t>
                            </m:r>
                          </m:sup>
                        </m:sSubSup>
                      </m:e>
                    </m:nary>
                    <m:sSub>
                      <m:sSubPr>
                        <m:ctrlPr>
                          <a:rPr lang="en-US" sz="2400" i="1">
                            <a:solidFill>
                              <a:schemeClr val="accent2"/>
                            </a:solidFill>
                            <a:latin typeface="Cambria Math" panose="02040503050406030204" pitchFamily="18" charset="0"/>
                            <a:ea typeface="Cambria Math" panose="02040503050406030204" pitchFamily="18" charset="0"/>
                          </a:rPr>
                        </m:ctrlPr>
                      </m:sSubPr>
                      <m:e>
                        <m:r>
                          <a:rPr lang="en-US" sz="2400" i="1">
                            <a:solidFill>
                              <a:schemeClr val="accent2"/>
                            </a:solidFill>
                            <a:latin typeface="Cambria Math" panose="02040503050406030204" pitchFamily="18" charset="0"/>
                            <a:ea typeface="Cambria Math" panose="02040503050406030204" pitchFamily="18" charset="0"/>
                          </a:rPr>
                          <m:t>𝐵</m:t>
                        </m:r>
                      </m:e>
                      <m:sub>
                        <m:r>
                          <a:rPr lang="en-US" sz="2400" b="0" i="1" smtClean="0">
                            <a:solidFill>
                              <a:schemeClr val="accent2"/>
                            </a:solidFill>
                            <a:latin typeface="Cambria Math" panose="02040503050406030204" pitchFamily="18" charset="0"/>
                            <a:ea typeface="Cambria Math" panose="02040503050406030204" pitchFamily="18" charset="0"/>
                          </a:rPr>
                          <m:t>𝑛</m:t>
                        </m:r>
                        <m:r>
                          <a:rPr lang="en-US" sz="2400" b="0" i="1" smtClean="0">
                            <a:solidFill>
                              <a:schemeClr val="accent2"/>
                            </a:solidFill>
                            <a:latin typeface="Cambria Math" panose="02040503050406030204" pitchFamily="18" charset="0"/>
                            <a:ea typeface="Cambria Math" panose="02040503050406030204" pitchFamily="18" charset="0"/>
                          </a:rPr>
                          <m:t>+1</m:t>
                        </m:r>
                      </m:sub>
                    </m:sSub>
                  </m:oMath>
                </a14:m>
                <a:r>
                  <a:rPr lang="en-US" sz="2400" dirty="0">
                    <a:solidFill>
                      <a:schemeClr val="accent2"/>
                    </a:solidFill>
                  </a:rPr>
                  <a:t>+</a:t>
                </a:r>
                <a:r>
                  <a:rPr lang="en-US" sz="2400" dirty="0" err="1">
                    <a:solidFill>
                      <a:schemeClr val="accent2"/>
                    </a:solidFill>
                  </a:rPr>
                  <a:t>h.c</a:t>
                </a:r>
                <a:r>
                  <a:rPr lang="en-US" sz="2400" dirty="0">
                    <a:solidFill>
                      <a:schemeClr val="accent2"/>
                    </a:solidFill>
                  </a:rPr>
                  <a:t>) +</a:t>
                </a:r>
                <a:r>
                  <a:rPr lang="en-US" sz="2400" dirty="0">
                    <a:solidFill>
                      <a:schemeClr val="accent2"/>
                    </a:solidFill>
                    <a:ea typeface="Cambria Math" panose="02040503050406030204" pitchFamily="18" charset="0"/>
                  </a:rPr>
                  <a:t> </a:t>
                </a:r>
                <a14:m>
                  <m:oMath xmlns:m="http://schemas.openxmlformats.org/officeDocument/2006/math">
                    <m:r>
                      <a:rPr lang="el-GR" sz="2400" i="1" dirty="0" smtClean="0">
                        <a:solidFill>
                          <a:schemeClr val="accent2"/>
                        </a:solidFill>
                        <a:latin typeface="Cambria Math" panose="02040503050406030204" pitchFamily="18" charset="0"/>
                        <a:ea typeface="Cambria Math" panose="02040503050406030204" pitchFamily="18" charset="0"/>
                      </a:rPr>
                      <m:t>𝜒</m:t>
                    </m:r>
                    <m:nary>
                      <m:naryPr>
                        <m:chr m:val="∑"/>
                        <m:supHide m:val="on"/>
                        <m:ctrlPr>
                          <a:rPr lang="en-US" sz="2400" i="1">
                            <a:solidFill>
                              <a:schemeClr val="accent2"/>
                            </a:solidFill>
                            <a:latin typeface="Cambria Math" panose="02040503050406030204" pitchFamily="18" charset="0"/>
                            <a:ea typeface="Cambria Math" panose="02040503050406030204" pitchFamily="18" charset="0"/>
                          </a:rPr>
                        </m:ctrlPr>
                      </m:naryPr>
                      <m:sub>
                        <m:r>
                          <m:rPr>
                            <m:brk m:alnAt="7"/>
                          </m:rPr>
                          <a:rPr lang="en-US" sz="2400" i="1">
                            <a:solidFill>
                              <a:schemeClr val="accent2"/>
                            </a:solidFill>
                            <a:latin typeface="Cambria Math" panose="02040503050406030204" pitchFamily="18" charset="0"/>
                            <a:ea typeface="Cambria Math" panose="02040503050406030204" pitchFamily="18" charset="0"/>
                          </a:rPr>
                          <m:t>𝑛</m:t>
                        </m:r>
                      </m:sub>
                      <m:sup/>
                      <m:e>
                        <m:sSubSup>
                          <m:sSubSupPr>
                            <m:ctrlPr>
                              <a:rPr lang="en-US" sz="2400" i="1">
                                <a:solidFill>
                                  <a:schemeClr val="accent2"/>
                                </a:solidFill>
                                <a:latin typeface="Cambria Math" panose="02040503050406030204" pitchFamily="18" charset="0"/>
                                <a:ea typeface="Cambria Math" panose="02040503050406030204" pitchFamily="18" charset="0"/>
                              </a:rPr>
                            </m:ctrlPr>
                          </m:sSubSupPr>
                          <m:e>
                            <m:r>
                              <a:rPr lang="en-US" sz="2400" i="1">
                                <a:solidFill>
                                  <a:schemeClr val="accent2"/>
                                </a:solidFill>
                                <a:latin typeface="Cambria Math" panose="02040503050406030204" pitchFamily="18" charset="0"/>
                                <a:ea typeface="Cambria Math" panose="02040503050406030204" pitchFamily="18" charset="0"/>
                              </a:rPr>
                              <m:t>𝐵</m:t>
                            </m:r>
                          </m:e>
                          <m:sub>
                            <m:r>
                              <a:rPr lang="en-US" sz="2400" i="1">
                                <a:solidFill>
                                  <a:schemeClr val="accent2"/>
                                </a:solidFill>
                                <a:latin typeface="Cambria Math" panose="02040503050406030204" pitchFamily="18" charset="0"/>
                                <a:ea typeface="Cambria Math" panose="02040503050406030204" pitchFamily="18" charset="0"/>
                              </a:rPr>
                              <m:t>𝑛</m:t>
                            </m:r>
                          </m:sub>
                          <m:sup>
                            <m:r>
                              <a:rPr lang="en-US" sz="2400" i="1">
                                <a:solidFill>
                                  <a:schemeClr val="accent2"/>
                                </a:solidFill>
                                <a:latin typeface="Cambria Math" panose="02040503050406030204" pitchFamily="18" charset="0"/>
                                <a:ea typeface="Cambria Math" panose="02040503050406030204" pitchFamily="18" charset="0"/>
                              </a:rPr>
                              <m:t>+</m:t>
                            </m:r>
                          </m:sup>
                        </m:sSubSup>
                      </m:e>
                    </m:nary>
                    <m:sSub>
                      <m:sSubPr>
                        <m:ctrlPr>
                          <a:rPr lang="en-US" sz="2400" i="1">
                            <a:solidFill>
                              <a:schemeClr val="accent2"/>
                            </a:solidFill>
                            <a:latin typeface="Cambria Math" panose="02040503050406030204" pitchFamily="18" charset="0"/>
                            <a:ea typeface="Cambria Math" panose="02040503050406030204" pitchFamily="18" charset="0"/>
                          </a:rPr>
                        </m:ctrlPr>
                      </m:sSubPr>
                      <m:e>
                        <m:r>
                          <a:rPr lang="en-US" sz="2400" i="1">
                            <a:solidFill>
                              <a:schemeClr val="accent2"/>
                            </a:solidFill>
                            <a:latin typeface="Cambria Math" panose="02040503050406030204" pitchFamily="18" charset="0"/>
                            <a:ea typeface="Cambria Math" panose="02040503050406030204" pitchFamily="18" charset="0"/>
                          </a:rPr>
                          <m:t>𝐵</m:t>
                        </m:r>
                      </m:e>
                      <m:sub>
                        <m:r>
                          <a:rPr lang="en-US" sz="2400" i="1">
                            <a:solidFill>
                              <a:schemeClr val="accent2"/>
                            </a:solidFill>
                            <a:latin typeface="Cambria Math" panose="02040503050406030204" pitchFamily="18" charset="0"/>
                            <a:ea typeface="Cambria Math" panose="02040503050406030204" pitchFamily="18" charset="0"/>
                          </a:rPr>
                          <m:t>𝑛</m:t>
                        </m:r>
                      </m:sub>
                    </m:sSub>
                  </m:oMath>
                </a14:m>
                <a:r>
                  <a:rPr lang="en-US" sz="2400" dirty="0">
                    <a:solidFill>
                      <a:schemeClr val="accent2"/>
                    </a:solidFill>
                  </a:rPr>
                  <a:t>(</a:t>
                </a:r>
                <a:r>
                  <a:rPr lang="en-US" sz="2400" i="1" dirty="0">
                    <a:solidFill>
                      <a:schemeClr val="accent2"/>
                    </a:solidFill>
                  </a:rPr>
                  <a:t>u</a:t>
                </a:r>
                <a:r>
                  <a:rPr lang="en-US" sz="2400" i="1" baseline="-25000" dirty="0">
                    <a:solidFill>
                      <a:schemeClr val="accent2"/>
                    </a:solidFill>
                  </a:rPr>
                  <a:t>n+1</a:t>
                </a:r>
                <a:r>
                  <a:rPr lang="en-US" sz="2400" i="1" dirty="0">
                    <a:solidFill>
                      <a:schemeClr val="accent2"/>
                    </a:solidFill>
                  </a:rPr>
                  <a:t>-u</a:t>
                </a:r>
                <a:r>
                  <a:rPr lang="en-US" sz="2400" i="1" baseline="-25000" dirty="0">
                    <a:solidFill>
                      <a:schemeClr val="accent2"/>
                    </a:solidFill>
                  </a:rPr>
                  <a:t>n-1</a:t>
                </a:r>
                <a:r>
                  <a:rPr lang="en-US" sz="2400" dirty="0">
                    <a:solidFill>
                      <a:schemeClr val="accent2"/>
                    </a:solidFill>
                  </a:rPr>
                  <a:t>) + </a:t>
                </a:r>
                <a:r>
                  <a:rPr lang="en-US" sz="2400" i="1" dirty="0" err="1">
                    <a:solidFill>
                      <a:schemeClr val="accent2"/>
                    </a:solidFill>
                  </a:rPr>
                  <a:t>H</a:t>
                </a:r>
                <a:r>
                  <a:rPr lang="en-US" sz="2400" i="1" baseline="-25000" dirty="0" err="1">
                    <a:solidFill>
                      <a:schemeClr val="accent2"/>
                    </a:solidFill>
                  </a:rPr>
                  <a:t>latt</a:t>
                </a:r>
                <a:endParaRPr lang="en-US" sz="2400" i="1" dirty="0">
                  <a:solidFill>
                    <a:schemeClr val="accent2"/>
                  </a:solidFill>
                </a:endParaRPr>
              </a:p>
            </p:txBody>
          </p:sp>
        </mc:Choice>
        <mc:Fallback xmlns="">
          <p:sp>
            <p:nvSpPr>
              <p:cNvPr id="6" name="TextBox 5">
                <a:extLst>
                  <a:ext uri="{FF2B5EF4-FFF2-40B4-BE49-F238E27FC236}">
                    <a16:creationId xmlns:a16="http://schemas.microsoft.com/office/drawing/2014/main" id="{D031EBED-9B1D-4B2A-9BC3-962B3075DC6B}"/>
                  </a:ext>
                </a:extLst>
              </p:cNvPr>
              <p:cNvSpPr txBox="1">
                <a:spLocks noRot="1" noChangeAspect="1" noMove="1" noResize="1" noEditPoints="1" noAdjustHandles="1" noChangeArrowheads="1" noChangeShapeType="1" noTextEdit="1"/>
              </p:cNvSpPr>
              <p:nvPr/>
            </p:nvSpPr>
            <p:spPr>
              <a:xfrm>
                <a:off x="620712" y="2332037"/>
                <a:ext cx="8748713" cy="343492"/>
              </a:xfrm>
              <a:prstGeom prst="rect">
                <a:avLst/>
              </a:prstGeom>
              <a:blipFill>
                <a:blip r:embed="rId2"/>
                <a:stretch>
                  <a:fillRect l="-1254" t="-196429" r="-697" b="-280357"/>
                </a:stretch>
              </a:blipFill>
            </p:spPr>
            <p:txBody>
              <a:bodyPr/>
              <a:lstStyle/>
              <a:p>
                <a:r>
                  <a:rPr lang="en-US">
                    <a:noFill/>
                  </a:rPr>
                  <a:t> </a:t>
                </a:r>
              </a:p>
            </p:txBody>
          </p:sp>
        </mc:Fallback>
      </mc:AlternateContent>
      <p:sp>
        <p:nvSpPr>
          <p:cNvPr id="5" name="TextBox 4">
            <a:extLst>
              <a:ext uri="{FF2B5EF4-FFF2-40B4-BE49-F238E27FC236}">
                <a16:creationId xmlns:a16="http://schemas.microsoft.com/office/drawing/2014/main" id="{F437F121-3F18-47C6-B378-038633F3B928}"/>
              </a:ext>
            </a:extLst>
          </p:cNvPr>
          <p:cNvSpPr txBox="1"/>
          <p:nvPr/>
        </p:nvSpPr>
        <p:spPr>
          <a:xfrm>
            <a:off x="620712" y="960437"/>
            <a:ext cx="8901113" cy="1122808"/>
          </a:xfrm>
          <a:prstGeom prst="rect">
            <a:avLst/>
          </a:prstGeom>
          <a:noFill/>
        </p:spPr>
        <p:txBody>
          <a:bodyPr wrap="square" rtlCol="0">
            <a:spAutoFit/>
          </a:bodyPr>
          <a:lstStyle/>
          <a:p>
            <a:r>
              <a:rPr lang="en-US" sz="2400" dirty="0">
                <a:solidFill>
                  <a:schemeClr val="accent2"/>
                </a:solidFill>
              </a:rPr>
              <a:t>Physical: energy lowering and formation of BS  </a:t>
            </a:r>
          </a:p>
          <a:p>
            <a:r>
              <a:rPr lang="en-US" sz="2400" dirty="0">
                <a:solidFill>
                  <a:schemeClr val="accent2"/>
                </a:solidFill>
              </a:rPr>
              <a:t>Formal: IST arguments</a:t>
            </a:r>
          </a:p>
          <a:p>
            <a:r>
              <a:rPr lang="en-US" sz="2400" dirty="0">
                <a:solidFill>
                  <a:schemeClr val="accent2"/>
                </a:solidFill>
              </a:rPr>
              <a:t>Topological: kink-like form of lattice deformation</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087FBB77-938E-4103-AFF8-CCDC339574F6}"/>
                  </a:ext>
                </a:extLst>
              </p:cNvPr>
              <p:cNvSpPr txBox="1"/>
              <p:nvPr/>
            </p:nvSpPr>
            <p:spPr>
              <a:xfrm>
                <a:off x="152400" y="2959900"/>
                <a:ext cx="9064625" cy="5068054"/>
              </a:xfrm>
              <a:prstGeom prst="rect">
                <a:avLst/>
              </a:prstGeom>
              <a:noFill/>
            </p:spPr>
            <p:txBody>
              <a:bodyPr wrap="square" rtlCol="0">
                <a:spAutoFit/>
              </a:bodyPr>
              <a:lstStyle/>
              <a:p>
                <a:r>
                  <a:rPr lang="en-US" sz="2400" dirty="0">
                    <a:solidFill>
                      <a:schemeClr val="accent2"/>
                    </a:solidFill>
                    <a:ea typeface="Cambria Math" panose="02040503050406030204" pitchFamily="18" charset="0"/>
                  </a:rPr>
                  <a:t>|</a:t>
                </a:r>
                <a14:m>
                  <m:oMath xmlns:m="http://schemas.openxmlformats.org/officeDocument/2006/math">
                    <m:r>
                      <m:rPr>
                        <m:sty m:val="p"/>
                      </m:rPr>
                      <a:rPr lang="el-GR" sz="2400" i="1" smtClean="0">
                        <a:solidFill>
                          <a:schemeClr val="accent2"/>
                        </a:solidFill>
                        <a:latin typeface="Cambria Math" panose="02040503050406030204" pitchFamily="18" charset="0"/>
                        <a:ea typeface="Cambria Math" panose="02040503050406030204" pitchFamily="18" charset="0"/>
                      </a:rPr>
                      <m:t>Ψ</m:t>
                    </m:r>
                    <m:r>
                      <a:rPr lang="el-GR" sz="2400" i="1" smtClean="0">
                        <a:solidFill>
                          <a:schemeClr val="accent2"/>
                        </a:solidFill>
                        <a:latin typeface="Cambria Math" panose="02040503050406030204" pitchFamily="18" charset="0"/>
                        <a:ea typeface="Cambria Math" panose="02040503050406030204" pitchFamily="18" charset="0"/>
                      </a:rPr>
                      <m:t>&gt; =|</m:t>
                    </m:r>
                    <m:r>
                      <a:rPr lang="en-US" sz="2400" b="0" i="1" smtClean="0">
                        <a:solidFill>
                          <a:schemeClr val="accent2"/>
                        </a:solidFill>
                        <a:latin typeface="Cambria Math" panose="02040503050406030204" pitchFamily="18" charset="0"/>
                        <a:ea typeface="Cambria Math" panose="02040503050406030204" pitchFamily="18" charset="0"/>
                      </a:rPr>
                      <m:t>𝜓</m:t>
                    </m:r>
                    <m:r>
                      <a:rPr lang="en-US" sz="2400" b="0" i="1" smtClean="0">
                        <a:solidFill>
                          <a:schemeClr val="accent2"/>
                        </a:solidFill>
                        <a:latin typeface="Cambria Math" panose="02040503050406030204" pitchFamily="18" charset="0"/>
                        <a:ea typeface="Cambria Math" panose="02040503050406030204" pitchFamily="18" charset="0"/>
                      </a:rPr>
                      <m:t>&gt;⨂| </m:t>
                    </m:r>
                    <m:r>
                      <a:rPr lang="en-US" sz="2400" b="0" i="1" smtClean="0">
                        <a:solidFill>
                          <a:schemeClr val="accent2"/>
                        </a:solidFill>
                        <a:latin typeface="Cambria Math" panose="02040503050406030204" pitchFamily="18" charset="0"/>
                        <a:ea typeface="Cambria Math" panose="02040503050406030204" pitchFamily="18" charset="0"/>
                      </a:rPr>
                      <m:t>𝜙</m:t>
                    </m:r>
                  </m:oMath>
                </a14:m>
                <a:r>
                  <a:rPr lang="en-US" sz="2400" dirty="0">
                    <a:solidFill>
                      <a:schemeClr val="accent2"/>
                    </a:solidFill>
                    <a:ea typeface="Cambria Math" panose="02040503050406030204" pitchFamily="18" charset="0"/>
                  </a:rPr>
                  <a:t> </a:t>
                </a:r>
                <a14:m>
                  <m:oMath xmlns:m="http://schemas.openxmlformats.org/officeDocument/2006/math">
                    <m:r>
                      <a:rPr lang="en-US" sz="2400" i="1">
                        <a:solidFill>
                          <a:schemeClr val="accent2"/>
                        </a:solidFill>
                        <a:latin typeface="Cambria Math" panose="02040503050406030204" pitchFamily="18" charset="0"/>
                        <a:ea typeface="Cambria Math" panose="02040503050406030204" pitchFamily="18" charset="0"/>
                      </a:rPr>
                      <m:t>&gt;</m:t>
                    </m:r>
                  </m:oMath>
                </a14:m>
                <a:r>
                  <a:rPr lang="en-US" sz="2400" dirty="0">
                    <a:solidFill>
                      <a:schemeClr val="accent2"/>
                    </a:solidFill>
                  </a:rPr>
                  <a:t>, semiclassical analysis results in NLSE</a:t>
                </a:r>
              </a:p>
              <a:p>
                <a:endParaRPr lang="en-US" sz="2400" dirty="0">
                  <a:solidFill>
                    <a:schemeClr val="accent2"/>
                  </a:solidFill>
                </a:endParaRPr>
              </a:p>
              <a:p>
                <a14:m>
                  <m:oMath xmlns:m="http://schemas.openxmlformats.org/officeDocument/2006/math">
                    <m:r>
                      <a:rPr lang="en-US" sz="2400" b="0" i="1" dirty="0" smtClean="0">
                        <a:solidFill>
                          <a:schemeClr val="accent2"/>
                        </a:solidFill>
                        <a:latin typeface="Cambria Math" panose="02040503050406030204" pitchFamily="18" charset="0"/>
                        <a:ea typeface="Cambria Math" panose="02040503050406030204" pitchFamily="18" charset="0"/>
                      </a:rPr>
                      <m:t>𝑖</m:t>
                    </m:r>
                    <m:r>
                      <a:rPr lang="en-US" sz="2400" b="0" i="1" dirty="0" smtClean="0">
                        <a:solidFill>
                          <a:schemeClr val="accent2"/>
                        </a:solidFill>
                        <a:latin typeface="Cambria Math" panose="02040503050406030204" pitchFamily="18" charset="0"/>
                        <a:ea typeface="Cambria Math" panose="02040503050406030204" pitchFamily="18" charset="0"/>
                      </a:rPr>
                      <m:t>ℏ</m:t>
                    </m:r>
                    <m:acc>
                      <m:accPr>
                        <m:chr m:val="̇"/>
                        <m:ctrlPr>
                          <a:rPr lang="en-US" sz="2400" b="0" i="1" dirty="0" smtClean="0">
                            <a:solidFill>
                              <a:schemeClr val="accent2"/>
                            </a:solidFill>
                            <a:latin typeface="Cambria Math" panose="02040503050406030204" pitchFamily="18" charset="0"/>
                            <a:ea typeface="Cambria Math" panose="02040503050406030204" pitchFamily="18" charset="0"/>
                          </a:rPr>
                        </m:ctrlPr>
                      </m:accPr>
                      <m:e>
                        <m:r>
                          <m:rPr>
                            <m:sty m:val="p"/>
                          </m:rPr>
                          <a:rPr lang="el-GR" sz="2400" b="0" i="1" dirty="0" smtClean="0">
                            <a:solidFill>
                              <a:schemeClr val="accent2"/>
                            </a:solidFill>
                            <a:latin typeface="Cambria Math" panose="02040503050406030204" pitchFamily="18" charset="0"/>
                            <a:ea typeface="Cambria Math" panose="02040503050406030204" pitchFamily="18" charset="0"/>
                          </a:rPr>
                          <m:t>Ψ</m:t>
                        </m:r>
                      </m:e>
                    </m:acc>
                    <m:sSup>
                      <m:sSupPr>
                        <m:ctrlPr>
                          <a:rPr lang="en-US" sz="2400" b="0" i="1" dirty="0" smtClean="0">
                            <a:solidFill>
                              <a:schemeClr val="accent2"/>
                            </a:solidFill>
                            <a:latin typeface="Cambria Math" panose="02040503050406030204" pitchFamily="18" charset="0"/>
                            <a:ea typeface="Cambria Math" panose="02040503050406030204" pitchFamily="18" charset="0"/>
                          </a:rPr>
                        </m:ctrlPr>
                      </m:sSupPr>
                      <m:e>
                        <m:r>
                          <a:rPr lang="en-US" sz="2400" b="0" i="1" dirty="0" smtClean="0">
                            <a:solidFill>
                              <a:schemeClr val="accent2"/>
                            </a:solidFill>
                            <a:latin typeface="Cambria Math" panose="02040503050406030204" pitchFamily="18" charset="0"/>
                            <a:ea typeface="Cambria Math" panose="02040503050406030204" pitchFamily="18" charset="0"/>
                          </a:rPr>
                          <m:t>=−</m:t>
                        </m:r>
                        <m:f>
                          <m:fPr>
                            <m:ctrlPr>
                              <a:rPr lang="en-US" sz="2400" i="1" dirty="0">
                                <a:solidFill>
                                  <a:schemeClr val="accent2"/>
                                </a:solidFill>
                                <a:latin typeface="Cambria Math" panose="02040503050406030204" pitchFamily="18" charset="0"/>
                                <a:ea typeface="Cambria Math" panose="02040503050406030204" pitchFamily="18" charset="0"/>
                              </a:rPr>
                            </m:ctrlPr>
                          </m:fPr>
                          <m:num>
                            <m:r>
                              <a:rPr lang="en-US" sz="2400" i="1" dirty="0">
                                <a:solidFill>
                                  <a:schemeClr val="accent2"/>
                                </a:solidFill>
                                <a:latin typeface="Cambria Math" panose="02040503050406030204" pitchFamily="18" charset="0"/>
                                <a:ea typeface="Cambria Math" panose="02040503050406030204" pitchFamily="18" charset="0"/>
                              </a:rPr>
                              <m:t>ℏ </m:t>
                            </m:r>
                            <m:r>
                              <a:rPr lang="en-US" sz="2400" i="1" baseline="30000" dirty="0">
                                <a:solidFill>
                                  <a:schemeClr val="accent2"/>
                                </a:solidFill>
                                <a:latin typeface="Cambria Math" panose="02040503050406030204" pitchFamily="18" charset="0"/>
                                <a:ea typeface="Cambria Math" panose="02040503050406030204" pitchFamily="18" charset="0"/>
                              </a:rPr>
                              <m:t>2</m:t>
                            </m:r>
                          </m:num>
                          <m:den>
                            <m:r>
                              <a:rPr lang="en-US" sz="2400" i="1" dirty="0">
                                <a:solidFill>
                                  <a:schemeClr val="accent2"/>
                                </a:solidFill>
                                <a:latin typeface="Cambria Math" panose="02040503050406030204" pitchFamily="18" charset="0"/>
                                <a:ea typeface="Cambria Math" panose="02040503050406030204" pitchFamily="18" charset="0"/>
                              </a:rPr>
                              <m:t>2</m:t>
                            </m:r>
                            <m:r>
                              <a:rPr lang="en-US" sz="2400" i="1" dirty="0">
                                <a:solidFill>
                                  <a:schemeClr val="accent2"/>
                                </a:solidFill>
                                <a:latin typeface="Cambria Math" panose="02040503050406030204" pitchFamily="18" charset="0"/>
                                <a:ea typeface="Cambria Math" panose="02040503050406030204" pitchFamily="18" charset="0"/>
                              </a:rPr>
                              <m:t>𝐽𝑅</m:t>
                            </m:r>
                            <m:r>
                              <a:rPr lang="en-US" sz="2400" b="0" i="1" baseline="30000" dirty="0" smtClean="0">
                                <a:solidFill>
                                  <a:schemeClr val="accent2"/>
                                </a:solidFill>
                                <a:latin typeface="Cambria Math" panose="02040503050406030204" pitchFamily="18" charset="0"/>
                                <a:ea typeface="Cambria Math" panose="02040503050406030204" pitchFamily="18" charset="0"/>
                              </a:rPr>
                              <m:t>2</m:t>
                            </m:r>
                          </m:den>
                        </m:f>
                        <m:r>
                          <m:rPr>
                            <m:sty m:val="p"/>
                          </m:rPr>
                          <a:rPr lang="el-GR" sz="2400" i="1" dirty="0" smtClean="0">
                            <a:solidFill>
                              <a:schemeClr val="accent2"/>
                            </a:solidFill>
                            <a:latin typeface="Cambria Math" panose="02040503050406030204" pitchFamily="18" charset="0"/>
                            <a:ea typeface="Cambria Math" panose="02040503050406030204" pitchFamily="18" charset="0"/>
                          </a:rPr>
                          <m:t>Ψ</m:t>
                        </m:r>
                      </m:e>
                      <m:sup>
                        <m:r>
                          <a:rPr lang="en-US" sz="2400" b="0" i="1" dirty="0" smtClean="0">
                            <a:solidFill>
                              <a:schemeClr val="accent2"/>
                            </a:solidFill>
                            <a:latin typeface="Cambria Math" panose="02040503050406030204" pitchFamily="18" charset="0"/>
                            <a:ea typeface="Cambria Math" panose="02040503050406030204" pitchFamily="18" charset="0"/>
                          </a:rPr>
                          <m:t>′′</m:t>
                        </m:r>
                      </m:sup>
                    </m:sSup>
                    <m:r>
                      <a:rPr lang="en-US" sz="2400" b="0" i="1" dirty="0" smtClean="0">
                        <a:solidFill>
                          <a:schemeClr val="accent2"/>
                        </a:solidFill>
                        <a:latin typeface="Cambria Math" panose="02040503050406030204" pitchFamily="18" charset="0"/>
                        <a:ea typeface="Cambria Math" panose="02040503050406030204" pitchFamily="18" charset="0"/>
                      </a:rPr>
                      <m:t>−</m:t>
                    </m:r>
                    <m:r>
                      <a:rPr lang="en-US" sz="2400" b="0" i="1" dirty="0" smtClean="0">
                        <a:solidFill>
                          <a:schemeClr val="accent2"/>
                        </a:solidFill>
                        <a:latin typeface="Cambria Math" panose="02040503050406030204" pitchFamily="18" charset="0"/>
                        <a:ea typeface="Cambria Math" panose="02040503050406030204" pitchFamily="18" charset="0"/>
                      </a:rPr>
                      <m:t>𝐺</m:t>
                    </m:r>
                    <m:r>
                      <a:rPr lang="en-US" sz="2400" b="0" i="1" dirty="0" smtClean="0">
                        <a:solidFill>
                          <a:schemeClr val="accent2"/>
                        </a:solidFill>
                        <a:latin typeface="Cambria Math" panose="02040503050406030204" pitchFamily="18" charset="0"/>
                        <a:ea typeface="Cambria Math" panose="02040503050406030204" pitchFamily="18" charset="0"/>
                      </a:rPr>
                      <m:t>|</m:t>
                    </m:r>
                    <m:r>
                      <m:rPr>
                        <m:sty m:val="p"/>
                      </m:rPr>
                      <a:rPr lang="el-GR" sz="2400" i="1" dirty="0">
                        <a:solidFill>
                          <a:schemeClr val="accent2"/>
                        </a:solidFill>
                        <a:latin typeface="Cambria Math" panose="02040503050406030204" pitchFamily="18" charset="0"/>
                        <a:ea typeface="Cambria Math" panose="02040503050406030204" pitchFamily="18" charset="0"/>
                      </a:rPr>
                      <m:t>Ψ</m:t>
                    </m:r>
                    <m:r>
                      <a:rPr lang="en-US" sz="2400" b="0" i="1" dirty="0" smtClean="0">
                        <a:solidFill>
                          <a:schemeClr val="accent2"/>
                        </a:solidFill>
                        <a:latin typeface="Cambria Math" panose="02040503050406030204" pitchFamily="18" charset="0"/>
                        <a:ea typeface="Cambria Math" panose="02040503050406030204" pitchFamily="18" charset="0"/>
                      </a:rPr>
                      <m:t>|</m:t>
                    </m:r>
                    <m:r>
                      <a:rPr lang="en-US" sz="2400" b="0" i="1" baseline="30000" dirty="0" smtClean="0">
                        <a:solidFill>
                          <a:schemeClr val="accent2"/>
                        </a:solidFill>
                        <a:latin typeface="Cambria Math" panose="02040503050406030204" pitchFamily="18" charset="0"/>
                        <a:ea typeface="Cambria Math" panose="02040503050406030204" pitchFamily="18" charset="0"/>
                      </a:rPr>
                      <m:t>2</m:t>
                    </m:r>
                  </m:oMath>
                </a14:m>
                <a:r>
                  <a:rPr lang="el-GR" sz="2400" dirty="0">
                    <a:solidFill>
                      <a:schemeClr val="accent2"/>
                    </a:solidFill>
                    <a:ea typeface="Cambria Math" panose="02040503050406030204" pitchFamily="18" charset="0"/>
                  </a:rPr>
                  <a:t> </a:t>
                </a:r>
                <a14:m>
                  <m:oMath xmlns:m="http://schemas.openxmlformats.org/officeDocument/2006/math">
                    <m:r>
                      <m:rPr>
                        <m:sty m:val="p"/>
                      </m:rPr>
                      <a:rPr lang="el-GR" sz="2400" i="1" dirty="0">
                        <a:solidFill>
                          <a:schemeClr val="accent2"/>
                        </a:solidFill>
                        <a:latin typeface="Cambria Math" panose="02040503050406030204" pitchFamily="18" charset="0"/>
                        <a:ea typeface="Cambria Math" panose="02040503050406030204" pitchFamily="18" charset="0"/>
                      </a:rPr>
                      <m:t>Ψ</m:t>
                    </m:r>
                  </m:oMath>
                </a14:m>
                <a:endParaRPr lang="en-US" sz="2400" baseline="30000" dirty="0">
                  <a:solidFill>
                    <a:schemeClr val="accent2"/>
                  </a:solidFill>
                </a:endParaRPr>
              </a:p>
              <a:p>
                <a:endParaRPr lang="en-US" sz="2400" baseline="30000" dirty="0">
                  <a:solidFill>
                    <a:schemeClr val="accent2"/>
                  </a:solidFill>
                </a:endParaRPr>
              </a:p>
              <a:p>
                <a14:m>
                  <m:oMath xmlns:m="http://schemas.openxmlformats.org/officeDocument/2006/math">
                    <m:r>
                      <a:rPr lang="en-US" sz="2400" i="1">
                        <a:solidFill>
                          <a:schemeClr val="accent2"/>
                        </a:solidFill>
                        <a:latin typeface="Cambria Math" panose="02040503050406030204" pitchFamily="18" charset="0"/>
                        <a:ea typeface="Cambria Math" panose="02040503050406030204" pitchFamily="18" charset="0"/>
                      </a:rPr>
                      <m:t>𝜓</m:t>
                    </m:r>
                    <m:r>
                      <a:rPr lang="en-US" sz="2400" i="1">
                        <a:solidFill>
                          <a:schemeClr val="accent2"/>
                        </a:solidFill>
                        <a:latin typeface="Cambria Math" panose="02040503050406030204" pitchFamily="18" charset="0"/>
                        <a:ea typeface="Cambria Math" panose="02040503050406030204" pitchFamily="18" charset="0"/>
                      </a:rPr>
                      <m:t>=</m:t>
                    </m:r>
                    <m:rad>
                      <m:radPr>
                        <m:degHide m:val="on"/>
                        <m:ctrlPr>
                          <a:rPr lang="en-US" sz="2400" i="1">
                            <a:solidFill>
                              <a:schemeClr val="accent2"/>
                            </a:solidFill>
                            <a:latin typeface="Cambria Math" panose="02040503050406030204" pitchFamily="18" charset="0"/>
                            <a:ea typeface="Cambria Math" panose="02040503050406030204" pitchFamily="18" charset="0"/>
                          </a:rPr>
                        </m:ctrlPr>
                      </m:radPr>
                      <m:deg/>
                      <m:e>
                        <m:f>
                          <m:fPr>
                            <m:ctrlPr>
                              <a:rPr lang="en-US" sz="2400" i="1">
                                <a:solidFill>
                                  <a:schemeClr val="accent2"/>
                                </a:solidFill>
                                <a:latin typeface="Cambria Math" panose="02040503050406030204" pitchFamily="18" charset="0"/>
                                <a:ea typeface="Cambria Math" panose="02040503050406030204" pitchFamily="18" charset="0"/>
                              </a:rPr>
                            </m:ctrlPr>
                          </m:fPr>
                          <m:num>
                            <m:r>
                              <a:rPr lang="en-US" sz="2400" i="1">
                                <a:solidFill>
                                  <a:schemeClr val="accent2"/>
                                </a:solidFill>
                                <a:latin typeface="Cambria Math" panose="02040503050406030204" pitchFamily="18" charset="0"/>
                                <a:ea typeface="Cambria Math" panose="02040503050406030204" pitchFamily="18" charset="0"/>
                              </a:rPr>
                              <m:t>𝜇</m:t>
                            </m:r>
                          </m:num>
                          <m:den>
                            <m:r>
                              <a:rPr lang="en-US" sz="2400" i="1">
                                <a:solidFill>
                                  <a:schemeClr val="accent2"/>
                                </a:solidFill>
                                <a:latin typeface="Cambria Math" panose="02040503050406030204" pitchFamily="18" charset="0"/>
                                <a:ea typeface="Cambria Math" panose="02040503050406030204" pitchFamily="18" charset="0"/>
                              </a:rPr>
                              <m:t>2</m:t>
                            </m:r>
                          </m:den>
                        </m:f>
                      </m:e>
                    </m:rad>
                    <m:func>
                      <m:funcPr>
                        <m:ctrlPr>
                          <a:rPr lang="en-US" sz="2400" i="1">
                            <a:solidFill>
                              <a:schemeClr val="accent2"/>
                            </a:solidFill>
                            <a:latin typeface="Cambria Math" panose="02040503050406030204" pitchFamily="18" charset="0"/>
                            <a:ea typeface="Cambria Math" panose="02040503050406030204" pitchFamily="18" charset="0"/>
                          </a:rPr>
                        </m:ctrlPr>
                      </m:funcPr>
                      <m:fName>
                        <m:sSup>
                          <m:sSupPr>
                            <m:ctrlPr>
                              <a:rPr lang="en-US" sz="2400" i="1">
                                <a:solidFill>
                                  <a:schemeClr val="accent2"/>
                                </a:solidFill>
                                <a:latin typeface="Cambria Math" panose="02040503050406030204" pitchFamily="18" charset="0"/>
                                <a:ea typeface="Cambria Math" panose="02040503050406030204" pitchFamily="18" charset="0"/>
                              </a:rPr>
                            </m:ctrlPr>
                          </m:sSupPr>
                          <m:e>
                            <m:r>
                              <a:rPr lang="en-US" sz="2400" i="1">
                                <a:solidFill>
                                  <a:schemeClr val="accent2"/>
                                </a:solidFill>
                                <a:latin typeface="Cambria Math" panose="02040503050406030204" pitchFamily="18" charset="0"/>
                                <a:ea typeface="Cambria Math" panose="02040503050406030204" pitchFamily="18" charset="0"/>
                              </a:rPr>
                              <m:t>𝑐𝑜𝑠h</m:t>
                            </m:r>
                          </m:e>
                          <m:sup>
                            <m:r>
                              <a:rPr lang="en-US" sz="2400" i="1">
                                <a:solidFill>
                                  <a:schemeClr val="accent2"/>
                                </a:solidFill>
                                <a:latin typeface="Cambria Math" panose="02040503050406030204" pitchFamily="18" charset="0"/>
                                <a:ea typeface="Cambria Math" panose="02040503050406030204" pitchFamily="18" charset="0"/>
                              </a:rPr>
                              <m:t>−1</m:t>
                            </m:r>
                          </m:sup>
                        </m:sSup>
                      </m:fName>
                      <m:e>
                        <m:f>
                          <m:fPr>
                            <m:ctrlPr>
                              <a:rPr lang="en-US" sz="2400" i="1">
                                <a:solidFill>
                                  <a:schemeClr val="accent2"/>
                                </a:solidFill>
                                <a:latin typeface="Cambria Math" panose="02040503050406030204" pitchFamily="18" charset="0"/>
                                <a:ea typeface="Cambria Math" panose="02040503050406030204" pitchFamily="18" charset="0"/>
                              </a:rPr>
                            </m:ctrlPr>
                          </m:fPr>
                          <m:num>
                            <m:r>
                              <a:rPr lang="en-US" sz="2400" i="1">
                                <a:solidFill>
                                  <a:schemeClr val="accent2"/>
                                </a:solidFill>
                                <a:latin typeface="Cambria Math" panose="02040503050406030204" pitchFamily="18" charset="0"/>
                                <a:ea typeface="Cambria Math" panose="02040503050406030204" pitchFamily="18" charset="0"/>
                              </a:rPr>
                              <m:t>𝜇</m:t>
                            </m:r>
                          </m:num>
                          <m:den>
                            <m:r>
                              <a:rPr lang="en-US" sz="2400" i="1">
                                <a:solidFill>
                                  <a:schemeClr val="accent2"/>
                                </a:solidFill>
                                <a:latin typeface="Cambria Math" panose="02040503050406030204" pitchFamily="18" charset="0"/>
                                <a:ea typeface="Cambria Math" panose="02040503050406030204" pitchFamily="18" charset="0"/>
                              </a:rPr>
                              <m:t>𝑅𝑜</m:t>
                            </m:r>
                          </m:den>
                        </m:f>
                      </m:e>
                    </m:func>
                  </m:oMath>
                </a14:m>
                <a:r>
                  <a:rPr lang="en-US" sz="2400" i="1" dirty="0">
                    <a:solidFill>
                      <a:schemeClr val="accent2"/>
                    </a:solidFill>
                  </a:rPr>
                  <a:t>(x-x</a:t>
                </a:r>
                <a:r>
                  <a:rPr lang="en-US" sz="2400" i="1" baseline="-25000" dirty="0">
                    <a:solidFill>
                      <a:schemeClr val="accent2"/>
                    </a:solidFill>
                  </a:rPr>
                  <a:t>0</a:t>
                </a:r>
                <a:r>
                  <a:rPr lang="en-US" sz="2400" i="1" dirty="0">
                    <a:solidFill>
                      <a:schemeClr val="accent2"/>
                    </a:solidFill>
                  </a:rPr>
                  <a:t>-vt), </a:t>
                </a:r>
                <a14:m>
                  <m:oMath xmlns:m="http://schemas.openxmlformats.org/officeDocument/2006/math">
                    <m:r>
                      <a:rPr lang="en-US" sz="2400" b="0" i="1" smtClean="0">
                        <a:solidFill>
                          <a:schemeClr val="accent2"/>
                        </a:solidFill>
                        <a:latin typeface="Cambria Math" panose="02040503050406030204" pitchFamily="18" charset="0"/>
                      </a:rPr>
                      <m:t>𝑢</m:t>
                    </m:r>
                    <m:r>
                      <a:rPr lang="en-US" sz="2400" b="0" i="1" smtClean="0">
                        <a:solidFill>
                          <a:schemeClr val="accent2"/>
                        </a:solidFill>
                        <a:latin typeface="Cambria Math" panose="02040503050406030204" pitchFamily="18" charset="0"/>
                        <a:ea typeface="Cambria Math" panose="02040503050406030204" pitchFamily="18" charset="0"/>
                      </a:rPr>
                      <m:t>~</m:t>
                    </m:r>
                    <m:rad>
                      <m:radPr>
                        <m:degHide m:val="on"/>
                        <m:ctrlPr>
                          <a:rPr lang="en-US" sz="2400" i="1">
                            <a:solidFill>
                              <a:schemeClr val="accent2"/>
                            </a:solidFill>
                            <a:latin typeface="Cambria Math" panose="02040503050406030204" pitchFamily="18" charset="0"/>
                            <a:ea typeface="Cambria Math" panose="02040503050406030204" pitchFamily="18" charset="0"/>
                          </a:rPr>
                        </m:ctrlPr>
                      </m:radPr>
                      <m:deg/>
                      <m:e>
                        <m:f>
                          <m:fPr>
                            <m:ctrlPr>
                              <a:rPr lang="en-US" sz="2400" i="1">
                                <a:solidFill>
                                  <a:schemeClr val="accent2"/>
                                </a:solidFill>
                                <a:latin typeface="Cambria Math" panose="02040503050406030204" pitchFamily="18" charset="0"/>
                                <a:ea typeface="Cambria Math" panose="02040503050406030204" pitchFamily="18" charset="0"/>
                              </a:rPr>
                            </m:ctrlPr>
                          </m:fPr>
                          <m:num>
                            <m:r>
                              <a:rPr lang="en-US" sz="2400" i="1">
                                <a:solidFill>
                                  <a:schemeClr val="accent2"/>
                                </a:solidFill>
                                <a:latin typeface="Cambria Math" panose="02040503050406030204" pitchFamily="18" charset="0"/>
                                <a:ea typeface="Cambria Math" panose="02040503050406030204" pitchFamily="18" charset="0"/>
                              </a:rPr>
                              <m:t>𝜇</m:t>
                            </m:r>
                          </m:num>
                          <m:den>
                            <m:r>
                              <a:rPr lang="en-US" sz="2400" i="1">
                                <a:solidFill>
                                  <a:schemeClr val="accent2"/>
                                </a:solidFill>
                                <a:latin typeface="Cambria Math" panose="02040503050406030204" pitchFamily="18" charset="0"/>
                                <a:ea typeface="Cambria Math" panose="02040503050406030204" pitchFamily="18" charset="0"/>
                              </a:rPr>
                              <m:t>2</m:t>
                            </m:r>
                          </m:den>
                        </m:f>
                      </m:e>
                    </m:rad>
                    <m:func>
                      <m:funcPr>
                        <m:ctrlPr>
                          <a:rPr lang="en-US" sz="2400" i="1">
                            <a:solidFill>
                              <a:schemeClr val="accent2"/>
                            </a:solidFill>
                            <a:latin typeface="Cambria Math" panose="02040503050406030204" pitchFamily="18" charset="0"/>
                            <a:ea typeface="Cambria Math" panose="02040503050406030204" pitchFamily="18" charset="0"/>
                          </a:rPr>
                        </m:ctrlPr>
                      </m:funcPr>
                      <m:fName>
                        <m:r>
                          <a:rPr lang="en-US" sz="2400" b="0" i="1" smtClean="0">
                            <a:solidFill>
                              <a:schemeClr val="accent2"/>
                            </a:solidFill>
                            <a:latin typeface="Cambria Math" panose="02040503050406030204" pitchFamily="18" charset="0"/>
                            <a:ea typeface="Cambria Math" panose="02040503050406030204" pitchFamily="18" charset="0"/>
                          </a:rPr>
                          <m:t>𝑡𝑎𝑛h</m:t>
                        </m:r>
                      </m:fName>
                      <m:e>
                        <m:f>
                          <m:fPr>
                            <m:ctrlPr>
                              <a:rPr lang="en-US" sz="2400" i="1">
                                <a:solidFill>
                                  <a:schemeClr val="accent2"/>
                                </a:solidFill>
                                <a:latin typeface="Cambria Math" panose="02040503050406030204" pitchFamily="18" charset="0"/>
                                <a:ea typeface="Cambria Math" panose="02040503050406030204" pitchFamily="18" charset="0"/>
                              </a:rPr>
                            </m:ctrlPr>
                          </m:fPr>
                          <m:num>
                            <m:r>
                              <a:rPr lang="en-US" sz="2400" i="1">
                                <a:solidFill>
                                  <a:schemeClr val="accent2"/>
                                </a:solidFill>
                                <a:latin typeface="Cambria Math" panose="02040503050406030204" pitchFamily="18" charset="0"/>
                                <a:ea typeface="Cambria Math" panose="02040503050406030204" pitchFamily="18" charset="0"/>
                              </a:rPr>
                              <m:t>𝜇</m:t>
                            </m:r>
                          </m:num>
                          <m:den>
                            <m:r>
                              <a:rPr lang="en-US" sz="2400" i="1">
                                <a:solidFill>
                                  <a:schemeClr val="accent2"/>
                                </a:solidFill>
                                <a:latin typeface="Cambria Math" panose="02040503050406030204" pitchFamily="18" charset="0"/>
                                <a:ea typeface="Cambria Math" panose="02040503050406030204" pitchFamily="18" charset="0"/>
                              </a:rPr>
                              <m:t>𝑅𝑜</m:t>
                            </m:r>
                          </m:den>
                        </m:f>
                      </m:e>
                    </m:func>
                  </m:oMath>
                </a14:m>
                <a:r>
                  <a:rPr lang="en-US" sz="2400" i="1" dirty="0">
                    <a:solidFill>
                      <a:schemeClr val="accent2"/>
                    </a:solidFill>
                  </a:rPr>
                  <a:t>(x-x</a:t>
                </a:r>
                <a:r>
                  <a:rPr lang="en-US" sz="2400" i="1" baseline="-25000" dirty="0">
                    <a:solidFill>
                      <a:schemeClr val="accent2"/>
                    </a:solidFill>
                  </a:rPr>
                  <a:t>0</a:t>
                </a:r>
                <a:r>
                  <a:rPr lang="en-US" sz="2400" i="1" dirty="0">
                    <a:solidFill>
                      <a:schemeClr val="accent2"/>
                    </a:solidFill>
                  </a:rPr>
                  <a:t>-vt</a:t>
                </a:r>
                <a:r>
                  <a:rPr lang="en-US" sz="2800" i="1" dirty="0">
                    <a:solidFill>
                      <a:schemeClr val="accent2"/>
                    </a:solidFill>
                  </a:rPr>
                  <a:t>)</a:t>
                </a:r>
                <a:endParaRPr lang="en-US" sz="2800" i="1" baseline="-25000" dirty="0">
                  <a:solidFill>
                    <a:schemeClr val="accent2"/>
                  </a:solidFill>
                </a:endParaRPr>
              </a:p>
              <a:p>
                <a:endParaRPr lang="en-US" sz="2800" i="1" baseline="-25000" dirty="0">
                  <a:solidFill>
                    <a:schemeClr val="accent2"/>
                  </a:solidFill>
                </a:endParaRPr>
              </a:p>
              <a:p>
                <a:endParaRPr lang="en-US" sz="2800" i="1" baseline="-25000" dirty="0">
                  <a:solidFill>
                    <a:schemeClr val="accent2"/>
                  </a:solidFill>
                </a:endParaRPr>
              </a:p>
              <a:p>
                <a:endParaRPr lang="en-US" sz="2800" i="1" baseline="-25000" dirty="0">
                  <a:solidFill>
                    <a:schemeClr val="accent2"/>
                  </a:solidFill>
                </a:endParaRPr>
              </a:p>
              <a:p>
                <a:r>
                  <a:rPr lang="en-US" sz="3600" i="1" baseline="-25000" dirty="0">
                    <a:solidFill>
                      <a:schemeClr val="accent2"/>
                    </a:solidFill>
                    <a:highlight>
                      <a:srgbClr val="FFFF00"/>
                    </a:highlight>
                    <a:latin typeface="Liberation Serif" panose="02020603050405020304" pitchFamily="18" charset="0"/>
                    <a:ea typeface="Liberation Serif" panose="02020603050405020304" pitchFamily="18" charset="0"/>
                    <a:cs typeface="Liberation Serif" panose="02020603050405020304" pitchFamily="18" charset="0"/>
                  </a:rPr>
                  <a:t>IST arguments: Infinite number of integrals of motion</a:t>
                </a:r>
              </a:p>
              <a:p>
                <a:r>
                  <a:rPr lang="en-US" sz="3600" i="1" baseline="-25000" dirty="0">
                    <a:solidFill>
                      <a:schemeClr val="accent2"/>
                    </a:solidFill>
                    <a:highlight>
                      <a:srgbClr val="FFFF00"/>
                    </a:highlight>
                    <a:latin typeface="Liberation Serif" panose="02020603050405020304" pitchFamily="18" charset="0"/>
                    <a:ea typeface="Liberation Serif" panose="02020603050405020304" pitchFamily="18" charset="0"/>
                    <a:cs typeface="Liberation Serif" panose="02020603050405020304" pitchFamily="18" charset="0"/>
                  </a:rPr>
                  <a:t>No mixing different branches of NLSE spectrum-soliton and continuum</a:t>
                </a:r>
              </a:p>
              <a:p>
                <a:r>
                  <a:rPr lang="en-US" sz="3600" i="1" baseline="-25000" dirty="0">
                    <a:solidFill>
                      <a:schemeClr val="accent2"/>
                    </a:solidFill>
                    <a:highlight>
                      <a:srgbClr val="FFFF00"/>
                    </a:highlight>
                    <a:latin typeface="Liberation Serif" panose="02020603050405020304" pitchFamily="18" charset="0"/>
                    <a:ea typeface="Liberation Serif" panose="02020603050405020304" pitchFamily="18" charset="0"/>
                    <a:cs typeface="Liberation Serif" panose="02020603050405020304" pitchFamily="18" charset="0"/>
                  </a:rPr>
                  <a:t>Topological: kink-like soliton – lattice deformation are topologically stable</a:t>
                </a:r>
              </a:p>
              <a:p>
                <a:endParaRPr lang="en-US" sz="2400" baseline="30000" dirty="0">
                  <a:solidFill>
                    <a:schemeClr val="accent2"/>
                  </a:solidFill>
                  <a:latin typeface="Liberation Serif" panose="02020603050405020304" pitchFamily="18" charset="0"/>
                  <a:ea typeface="Liberation Serif" panose="02020603050405020304" pitchFamily="18" charset="0"/>
                  <a:cs typeface="Liberation Serif" panose="02020603050405020304" pitchFamily="18" charset="0"/>
                </a:endParaRPr>
              </a:p>
              <a:p>
                <a:pPr algn="ctr"/>
                <a:endParaRPr lang="en-US" sz="2400" baseline="30000" dirty="0">
                  <a:solidFill>
                    <a:schemeClr val="accent2"/>
                  </a:solidFill>
                </a:endParaRPr>
              </a:p>
              <a:p>
                <a:pPr algn="ctr"/>
                <a:endParaRPr lang="en-US" sz="2000" baseline="30000" dirty="0">
                  <a:solidFill>
                    <a:schemeClr val="accent2"/>
                  </a:solidFill>
                </a:endParaRPr>
              </a:p>
            </p:txBody>
          </p:sp>
        </mc:Choice>
        <mc:Fallback xmlns="">
          <p:sp>
            <p:nvSpPr>
              <p:cNvPr id="7" name="TextBox 6">
                <a:extLst>
                  <a:ext uri="{FF2B5EF4-FFF2-40B4-BE49-F238E27FC236}">
                    <a16:creationId xmlns:a16="http://schemas.microsoft.com/office/drawing/2014/main" id="{087FBB77-938E-4103-AFF8-CCDC339574F6}"/>
                  </a:ext>
                </a:extLst>
              </p:cNvPr>
              <p:cNvSpPr txBox="1">
                <a:spLocks noRot="1" noChangeAspect="1" noMove="1" noResize="1" noEditPoints="1" noAdjustHandles="1" noChangeArrowheads="1" noChangeShapeType="1" noTextEdit="1"/>
              </p:cNvSpPr>
              <p:nvPr/>
            </p:nvSpPr>
            <p:spPr>
              <a:xfrm>
                <a:off x="152400" y="2959900"/>
                <a:ext cx="9064625" cy="5068054"/>
              </a:xfrm>
              <a:prstGeom prst="rect">
                <a:avLst/>
              </a:prstGeom>
              <a:blipFill>
                <a:blip r:embed="rId3"/>
                <a:stretch>
                  <a:fillRect l="-1009" t="-1444"/>
                </a:stretch>
              </a:blipFill>
            </p:spPr>
            <p:txBody>
              <a:bodyPr/>
              <a:lstStyle/>
              <a:p>
                <a:r>
                  <a:rPr lang="en-US">
                    <a:noFill/>
                  </a:rPr>
                  <a:t> </a:t>
                </a:r>
              </a:p>
            </p:txBody>
          </p:sp>
        </mc:Fallback>
      </mc:AlternateContent>
      <p:pic>
        <p:nvPicPr>
          <p:cNvPr id="12" name="Picture 11">
            <a:extLst>
              <a:ext uri="{FF2B5EF4-FFF2-40B4-BE49-F238E27FC236}">
                <a16:creationId xmlns:a16="http://schemas.microsoft.com/office/drawing/2014/main" id="{35C44283-49A6-460B-86E0-3EC22EAA75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45312" y="3536198"/>
            <a:ext cx="2837555" cy="2265558"/>
          </a:xfrm>
          <a:prstGeom prst="rect">
            <a:avLst/>
          </a:prstGeom>
        </p:spPr>
      </p:pic>
    </p:spTree>
    <p:extLst>
      <p:ext uri="{BB962C8B-B14F-4D97-AF65-F5344CB8AC3E}">
        <p14:creationId xmlns:p14="http://schemas.microsoft.com/office/powerpoint/2010/main" val="605001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2E3C3-A178-4BCF-8A3F-7F8810D5F8DD}"/>
              </a:ext>
            </a:extLst>
          </p:cNvPr>
          <p:cNvSpPr>
            <a:spLocks noGrp="1"/>
          </p:cNvSpPr>
          <p:nvPr>
            <p:ph type="title"/>
          </p:nvPr>
        </p:nvSpPr>
        <p:spPr>
          <a:xfrm>
            <a:off x="503238" y="122237"/>
            <a:ext cx="9064625" cy="631825"/>
          </a:xfrm>
        </p:spPr>
        <p:txBody>
          <a:bodyPr/>
          <a:lstStyle/>
          <a:p>
            <a:r>
              <a:rPr lang="en-US" dirty="0">
                <a:solidFill>
                  <a:schemeClr val="accent2">
                    <a:lumMod val="75000"/>
                  </a:schemeClr>
                </a:solidFill>
              </a:rPr>
              <a:t>Controversies</a:t>
            </a:r>
          </a:p>
        </p:txBody>
      </p:sp>
      <p:sp>
        <p:nvSpPr>
          <p:cNvPr id="4" name="TextBox 3">
            <a:extLst>
              <a:ext uri="{FF2B5EF4-FFF2-40B4-BE49-F238E27FC236}">
                <a16:creationId xmlns:a16="http://schemas.microsoft.com/office/drawing/2014/main" id="{D9AAB970-BB5C-4425-AF23-52509807CC28}"/>
              </a:ext>
            </a:extLst>
          </p:cNvPr>
          <p:cNvSpPr txBox="1"/>
          <p:nvPr/>
        </p:nvSpPr>
        <p:spPr>
          <a:xfrm>
            <a:off x="925512" y="960437"/>
            <a:ext cx="8458200" cy="7019101"/>
          </a:xfrm>
          <a:prstGeom prst="rect">
            <a:avLst/>
          </a:prstGeom>
          <a:noFill/>
        </p:spPr>
        <p:txBody>
          <a:bodyPr wrap="square" rtlCol="0">
            <a:spAutoFit/>
          </a:bodyPr>
          <a:lstStyle/>
          <a:p>
            <a:pPr algn="ctr"/>
            <a:r>
              <a:rPr lang="en-US" sz="3000" dirty="0">
                <a:solidFill>
                  <a:schemeClr val="accent2"/>
                </a:solidFill>
                <a:highlight>
                  <a:srgbClr val="FFFF00"/>
                </a:highlight>
              </a:rPr>
              <a:t>Pointless Criticism</a:t>
            </a:r>
            <a:r>
              <a:rPr lang="en-US" sz="3000" dirty="0">
                <a:solidFill>
                  <a:schemeClr val="accent2"/>
                </a:solidFill>
              </a:rPr>
              <a:t>: The consistency of the method (DA) with quantum mechanics </a:t>
            </a:r>
          </a:p>
          <a:p>
            <a:pPr algn="ctr"/>
            <a:r>
              <a:rPr lang="en-US" sz="3000" dirty="0">
                <a:solidFill>
                  <a:schemeClr val="accent2"/>
                </a:solidFill>
              </a:rPr>
              <a:t>Are DS-solutions </a:t>
            </a:r>
            <a:r>
              <a:rPr lang="en-US" sz="3000" dirty="0">
                <a:solidFill>
                  <a:schemeClr val="accent2"/>
                </a:solidFill>
                <a:highlight>
                  <a:srgbClr val="FFFF00"/>
                </a:highlight>
              </a:rPr>
              <a:t>true </a:t>
            </a:r>
            <a:r>
              <a:rPr lang="en-US" sz="3000" dirty="0">
                <a:solidFill>
                  <a:schemeClr val="accent2"/>
                </a:solidFill>
              </a:rPr>
              <a:t>solutions of the Schrödinger equation for DM</a:t>
            </a:r>
          </a:p>
          <a:p>
            <a:pPr algn="ctr"/>
            <a:r>
              <a:rPr lang="en-US" sz="3000" dirty="0">
                <a:solidFill>
                  <a:schemeClr val="accent2"/>
                </a:solidFill>
                <a:highlight>
                  <a:srgbClr val="FFFF00"/>
                </a:highlight>
              </a:rPr>
              <a:t>Of course, they are not but when some approximative solutions may pretend to exactness</a:t>
            </a:r>
          </a:p>
          <a:p>
            <a:pPr algn="ctr"/>
            <a:endParaRPr lang="en-US" sz="3000" dirty="0">
              <a:solidFill>
                <a:schemeClr val="accent2"/>
              </a:solidFill>
            </a:endParaRPr>
          </a:p>
          <a:p>
            <a:pPr algn="ctr"/>
            <a:r>
              <a:rPr lang="en-US" sz="3000" dirty="0">
                <a:solidFill>
                  <a:schemeClr val="accent2"/>
                </a:solidFill>
                <a:highlight>
                  <a:srgbClr val="FFFF00"/>
                </a:highlight>
              </a:rPr>
              <a:t>Less pointless</a:t>
            </a:r>
            <a:r>
              <a:rPr lang="en-US" sz="3000" dirty="0">
                <a:solidFill>
                  <a:schemeClr val="accent2"/>
                </a:solidFill>
              </a:rPr>
              <a:t>: when DST offers a physically reliable picture of some physical phenomenon</a:t>
            </a:r>
          </a:p>
          <a:p>
            <a:pPr algn="ctr"/>
            <a:endParaRPr lang="en-US" sz="3000" dirty="0">
              <a:solidFill>
                <a:schemeClr val="accent2"/>
              </a:solidFill>
            </a:endParaRPr>
          </a:p>
          <a:p>
            <a:pPr algn="ctr"/>
            <a:r>
              <a:rPr lang="en-US" sz="3000" dirty="0">
                <a:solidFill>
                  <a:schemeClr val="accent2"/>
                </a:solidFill>
                <a:highlight>
                  <a:srgbClr val="FFFF00"/>
                </a:highlight>
              </a:rPr>
              <a:t>Resolution</a:t>
            </a:r>
            <a:r>
              <a:rPr lang="en-US" sz="3000" dirty="0">
                <a:solidFill>
                  <a:schemeClr val="accent2"/>
                </a:solidFill>
              </a:rPr>
              <a:t> </a:t>
            </a:r>
          </a:p>
          <a:p>
            <a:pPr algn="ctr"/>
            <a:r>
              <a:rPr lang="en-US" sz="3000" dirty="0">
                <a:solidFill>
                  <a:schemeClr val="accent2"/>
                </a:solidFill>
              </a:rPr>
              <a:t>Discussion on the validity of DST within system parameter space</a:t>
            </a:r>
          </a:p>
          <a:p>
            <a:pPr algn="ctr"/>
            <a:endParaRPr lang="en-US" sz="3200" dirty="0">
              <a:solidFill>
                <a:schemeClr val="accent2"/>
              </a:solidFill>
            </a:endParaRPr>
          </a:p>
          <a:p>
            <a:pPr algn="ctr"/>
            <a:endParaRPr lang="en-US" sz="3200" dirty="0">
              <a:solidFill>
                <a:schemeClr val="accent2"/>
              </a:solidFill>
            </a:endParaRPr>
          </a:p>
        </p:txBody>
      </p:sp>
    </p:spTree>
    <p:extLst>
      <p:ext uri="{BB962C8B-B14F-4D97-AF65-F5344CB8AC3E}">
        <p14:creationId xmlns:p14="http://schemas.microsoft.com/office/powerpoint/2010/main" val="3618493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2E3C3-A178-4BCF-8A3F-7F8810D5F8DD}"/>
              </a:ext>
            </a:extLst>
          </p:cNvPr>
          <p:cNvSpPr>
            <a:spLocks noGrp="1"/>
          </p:cNvSpPr>
          <p:nvPr>
            <p:ph type="title"/>
          </p:nvPr>
        </p:nvSpPr>
        <p:spPr>
          <a:xfrm>
            <a:off x="503238" y="122237"/>
            <a:ext cx="9064625" cy="631825"/>
          </a:xfrm>
        </p:spPr>
        <p:txBody>
          <a:bodyPr/>
          <a:lstStyle/>
          <a:p>
            <a:r>
              <a:rPr lang="en-US" dirty="0">
                <a:solidFill>
                  <a:schemeClr val="accent2">
                    <a:lumMod val="75000"/>
                  </a:schemeClr>
                </a:solidFill>
              </a:rPr>
              <a:t>ST basics</a:t>
            </a:r>
          </a:p>
        </p:txBody>
      </p:sp>
      <mc:AlternateContent xmlns:mc="http://schemas.openxmlformats.org/markup-compatibility/2006" xmlns:a14="http://schemas.microsoft.com/office/drawing/2010/main">
        <mc:Choice Requires="a14">
          <p:sp>
            <p:nvSpPr>
              <p:cNvPr id="4" name="Rectangle: Rounded Corners 3">
                <a:extLst>
                  <a:ext uri="{FF2B5EF4-FFF2-40B4-BE49-F238E27FC236}">
                    <a16:creationId xmlns:a16="http://schemas.microsoft.com/office/drawing/2014/main" id="{6714EA0F-5487-41C2-9450-4C9E495A0E30}"/>
                  </a:ext>
                </a:extLst>
              </p:cNvPr>
              <p:cNvSpPr/>
              <p:nvPr/>
            </p:nvSpPr>
            <p:spPr bwMode="auto">
              <a:xfrm>
                <a:off x="163512" y="884237"/>
                <a:ext cx="9404351" cy="6116638"/>
              </a:xfrm>
              <a:prstGeom prst="roundRect">
                <a:avLst/>
              </a:prstGeom>
              <a:solidFill>
                <a:srgbClr val="00B8FF"/>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en-US" sz="2400" dirty="0"/>
                  <a:t>quasi-particles in the CM form various types ST states      polaron - small, large, magnetic, acoustic, …</a:t>
                </a:r>
              </a:p>
              <a:p>
                <a:pPr algn="ctr"/>
                <a:r>
                  <a:rPr lang="en-US" sz="2400" dirty="0"/>
                  <a:t>Each of which appears for particular values of system parameters</a:t>
                </a:r>
              </a:p>
              <a:p>
                <a:pPr algn="ctr"/>
                <a:r>
                  <a:rPr lang="en-US" sz="2400" dirty="0"/>
                  <a:t>Quasi-particle bandwidth, characteristic phonon frequency:</a:t>
                </a:r>
              </a:p>
              <a:p>
                <a:pPr algn="ctr"/>
                <a:r>
                  <a:rPr lang="en-US" sz="2400" dirty="0"/>
                  <a:t>2J, </a:t>
                </a:r>
                <a:r>
                  <a:rPr lang="el-GR" sz="2400" dirty="0"/>
                  <a:t>ω</a:t>
                </a:r>
                <a:r>
                  <a:rPr lang="en-US" sz="2400" baseline="-25000" dirty="0"/>
                  <a:t>0  </a:t>
                </a:r>
                <a:r>
                  <a:rPr lang="en-US" sz="2400" dirty="0"/>
                  <a:t>and </a:t>
                </a:r>
                <a14:m>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𝐸</m:t>
                        </m:r>
                      </m:e>
                      <m:sub>
                        <m:r>
                          <a:rPr lang="en-US" sz="2400" b="0" i="1" smtClean="0">
                            <a:latin typeface="Cambria Math" panose="02040503050406030204" pitchFamily="18" charset="0"/>
                          </a:rPr>
                          <m:t>𝑏</m:t>
                        </m:r>
                      </m:sub>
                    </m:sSub>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4</m:t>
                        </m:r>
                        <m:sSup>
                          <m:sSupPr>
                            <m:ctrlPr>
                              <a:rPr lang="en-US" sz="2400" b="0" i="1" smtClean="0">
                                <a:latin typeface="Cambria Math" panose="02040503050406030204" pitchFamily="18" charset="0"/>
                              </a:rPr>
                            </m:ctrlPr>
                          </m:sSupPr>
                          <m:e>
                            <m:r>
                              <a:rPr lang="en-US" sz="2400" b="0" i="1" smtClean="0">
                                <a:latin typeface="Cambria Math" panose="02040503050406030204" pitchFamily="18" charset="0"/>
                                <a:ea typeface="Cambria Math" panose="02040503050406030204" pitchFamily="18" charset="0"/>
                              </a:rPr>
                              <m:t>𝜒</m:t>
                            </m:r>
                          </m:e>
                          <m:sup>
                            <m:r>
                              <a:rPr lang="en-US" sz="2400" b="0" i="1" smtClean="0">
                                <a:latin typeface="Cambria Math" panose="02040503050406030204" pitchFamily="18" charset="0"/>
                              </a:rPr>
                              <m:t>2</m:t>
                            </m:r>
                          </m:sup>
                        </m:sSup>
                      </m:num>
                      <m:den>
                        <m:r>
                          <a:rPr lang="en-US" sz="2400" b="0" i="1" smtClean="0">
                            <a:latin typeface="Cambria Math" panose="02040503050406030204" pitchFamily="18" charset="0"/>
                          </a:rPr>
                          <m:t>𝑀</m:t>
                        </m:r>
                        <m:sSubSup>
                          <m:sSubSupPr>
                            <m:ctrlPr>
                              <a:rPr lang="en-US" sz="2400" b="0" i="1" smtClean="0">
                                <a:latin typeface="Cambria Math" panose="02040503050406030204" pitchFamily="18" charset="0"/>
                              </a:rPr>
                            </m:ctrlPr>
                          </m:sSubSupPr>
                          <m:e>
                            <m:r>
                              <a:rPr lang="en-US" sz="2400" b="0" i="1" smtClean="0">
                                <a:latin typeface="Cambria Math" panose="02040503050406030204" pitchFamily="18" charset="0"/>
                                <a:ea typeface="Cambria Math" panose="02040503050406030204" pitchFamily="18" charset="0"/>
                              </a:rPr>
                              <m:t>𝜔</m:t>
                            </m:r>
                          </m:e>
                          <m:sub>
                            <m:r>
                              <a:rPr lang="en-US" sz="2400" b="0" i="1" smtClean="0">
                                <a:latin typeface="Cambria Math" panose="02040503050406030204" pitchFamily="18" charset="0"/>
                              </a:rPr>
                              <m:t>0</m:t>
                            </m:r>
                          </m:sub>
                          <m:sup>
                            <m:r>
                              <a:rPr lang="en-US" sz="2400" b="0" i="1" smtClean="0">
                                <a:latin typeface="Cambria Math" panose="02040503050406030204" pitchFamily="18" charset="0"/>
                              </a:rPr>
                              <m:t>2</m:t>
                            </m:r>
                          </m:sup>
                        </m:sSubSup>
                      </m:den>
                    </m:f>
                    <m:r>
                      <a:rPr lang="en-US" sz="2400" b="0" i="0" smtClean="0">
                        <a:latin typeface="Cambria Math" panose="02040503050406030204" pitchFamily="18" charset="0"/>
                      </a:rPr>
                      <m:t> −</m:t>
                    </m:r>
                    <m:r>
                      <m:rPr>
                        <m:sty m:val="p"/>
                      </m:rPr>
                      <a:rPr lang="en-US" sz="2400" b="0" i="0" smtClean="0">
                        <a:latin typeface="Cambria Math" panose="02040503050406030204" pitchFamily="18" charset="0"/>
                      </a:rPr>
                      <m:t>SP</m:t>
                    </m:r>
                    <m:r>
                      <a:rPr lang="en-US" sz="2400" b="0" i="0" smtClean="0">
                        <a:latin typeface="Cambria Math" panose="02040503050406030204" pitchFamily="18" charset="0"/>
                      </a:rPr>
                      <m:t> </m:t>
                    </m:r>
                    <m:r>
                      <m:rPr>
                        <m:sty m:val="p"/>
                      </m:rPr>
                      <a:rPr lang="en-US" sz="2400" b="0" i="0" smtClean="0">
                        <a:latin typeface="Cambria Math" panose="02040503050406030204" pitchFamily="18" charset="0"/>
                      </a:rPr>
                      <m:t>binding</m:t>
                    </m:r>
                    <m:r>
                      <a:rPr lang="en-US" sz="2400" b="0" i="0" smtClean="0">
                        <a:latin typeface="Cambria Math" panose="02040503050406030204" pitchFamily="18" charset="0"/>
                      </a:rPr>
                      <m:t> </m:t>
                    </m:r>
                    <m:r>
                      <m:rPr>
                        <m:sty m:val="p"/>
                      </m:rPr>
                      <a:rPr lang="en-US" sz="2400" b="0" i="0" smtClean="0">
                        <a:latin typeface="Cambria Math" panose="02040503050406030204" pitchFamily="18" charset="0"/>
                      </a:rPr>
                      <m:t>energy</m:t>
                    </m:r>
                  </m:oMath>
                </a14:m>
                <a:endParaRPr lang="en-US" sz="2400" dirty="0"/>
              </a:p>
              <a:p>
                <a:pPr algn="ctr"/>
                <a:r>
                  <a:rPr lang="en-US" sz="2400" dirty="0"/>
                  <a:t>Their mutual ratio determines </a:t>
                </a:r>
              </a:p>
              <a:p>
                <a:pPr algn="ctr"/>
                <a:r>
                  <a:rPr lang="en-US" sz="2400" dirty="0"/>
                  <a:t>The type of ST state and </a:t>
                </a:r>
              </a:p>
              <a:p>
                <a:pPr algn="ctr"/>
                <a:r>
                  <a:rPr lang="en-US" sz="2800" dirty="0"/>
                  <a:t>The choice of the mathematical tool</a:t>
                </a:r>
              </a:p>
              <a:p>
                <a:pPr algn="ctr"/>
                <a:r>
                  <a:rPr lang="en-US" sz="2800" dirty="0">
                    <a:solidFill>
                      <a:srgbClr val="FF0000"/>
                    </a:solidFill>
                  </a:rPr>
                  <a:t>Approximation</a:t>
                </a:r>
              </a:p>
              <a:p>
                <a:pPr algn="ctr"/>
                <a:endParaRPr lang="en-US" dirty="0"/>
              </a:p>
            </p:txBody>
          </p:sp>
        </mc:Choice>
        <mc:Fallback xmlns="">
          <p:sp>
            <p:nvSpPr>
              <p:cNvPr id="4" name="Rectangle: Rounded Corners 3">
                <a:extLst>
                  <a:ext uri="{FF2B5EF4-FFF2-40B4-BE49-F238E27FC236}">
                    <a16:creationId xmlns:a16="http://schemas.microsoft.com/office/drawing/2014/main" id="{6714EA0F-5487-41C2-9450-4C9E495A0E30}"/>
                  </a:ext>
                </a:extLst>
              </p:cNvPr>
              <p:cNvSpPr>
                <a:spLocks noRot="1" noChangeAspect="1" noMove="1" noResize="1" noEditPoints="1" noAdjustHandles="1" noChangeArrowheads="1" noChangeShapeType="1" noTextEdit="1"/>
              </p:cNvSpPr>
              <p:nvPr/>
            </p:nvSpPr>
            <p:spPr bwMode="auto">
              <a:xfrm>
                <a:off x="163512" y="884237"/>
                <a:ext cx="9404351" cy="6116638"/>
              </a:xfrm>
              <a:prstGeom prst="roundRect">
                <a:avLst/>
              </a:prstGeom>
              <a:blipFill>
                <a:blip r:embed="rId2"/>
                <a:stretch>
                  <a:fillRect/>
                </a:stretch>
              </a:blipFill>
              <a:ln w="9525" cap="flat" cmpd="sng" algn="ctr">
                <a:solidFill>
                  <a:schemeClr val="tx1"/>
                </a:solidFill>
                <a:prstDash val="solid"/>
                <a:round/>
                <a:headEnd type="none" w="med" len="med"/>
                <a:tailEnd type="none" w="med" len="med"/>
              </a:ln>
              <a:effectLst/>
              <a:extLst/>
            </p:spPr>
            <p:txBody>
              <a:bodyPr/>
              <a:lstStyle/>
              <a:p>
                <a:r>
                  <a:rPr lang="en-US">
                    <a:noFill/>
                  </a:rPr>
                  <a:t> </a:t>
                </a:r>
              </a:p>
            </p:txBody>
          </p:sp>
        </mc:Fallback>
      </mc:AlternateContent>
      <p:sp>
        <p:nvSpPr>
          <p:cNvPr id="7" name="Rectangle: Rounded Corners 6">
            <a:extLst>
              <a:ext uri="{FF2B5EF4-FFF2-40B4-BE49-F238E27FC236}">
                <a16:creationId xmlns:a16="http://schemas.microsoft.com/office/drawing/2014/main" id="{3B2CCFAA-9443-469C-8CEA-4BEC6849CCA5}"/>
              </a:ext>
            </a:extLst>
          </p:cNvPr>
          <p:cNvSpPr/>
          <p:nvPr/>
        </p:nvSpPr>
        <p:spPr bwMode="auto">
          <a:xfrm>
            <a:off x="1382712" y="5151437"/>
            <a:ext cx="7162800" cy="1752600"/>
          </a:xfrm>
          <a:prstGeom prst="roundRect">
            <a:avLst/>
          </a:prstGeom>
          <a:solidFill>
            <a:srgbClr val="00B8FF"/>
          </a:solidFill>
          <a:ln w="9525" cap="flat" cmpd="sng" algn="ctr">
            <a:solidFill>
              <a:schemeClr val="tx1"/>
            </a:solidFill>
            <a:prstDash val="solid"/>
            <a:round/>
            <a:headEnd type="none" w="med" len="med"/>
            <a:tailEnd type="none" w="med" len="med"/>
          </a:ln>
          <a:effectLst>
            <a:glow rad="127000">
              <a:schemeClr val="bg1"/>
            </a:glow>
            <a:outerShdw dist="35921" dir="2700000" algn="ctr" rotWithShape="0">
              <a:schemeClr val="bg2"/>
            </a:outerShdw>
          </a:effectLst>
          <a:extLst/>
        </p:spPr>
        <p:txBody>
          <a:bodyPr vert="horz" wrap="square" lIns="91440" tIns="45720" rIns="91440" bIns="45720" numCol="1" rtlCol="0" anchor="t" anchorCtr="0" compatLnSpc="1">
            <a:prstTxWarp prst="textNoShape">
              <a:avLst/>
            </a:prstTxWarp>
          </a:bodyPr>
          <a:lstStyle/>
          <a:p>
            <a:pPr lvl="0" algn="ctr"/>
            <a:r>
              <a:rPr lang="en-US" sz="2800" dirty="0">
                <a:solidFill>
                  <a:srgbClr val="FF0000"/>
                </a:solidFill>
              </a:rPr>
              <a:t>Two well-known limits</a:t>
            </a:r>
          </a:p>
          <a:p>
            <a:pPr lvl="0" algn="ctr"/>
            <a:r>
              <a:rPr lang="en-US" sz="2800" dirty="0">
                <a:solidFill>
                  <a:srgbClr val="FF0000"/>
                </a:solidFill>
              </a:rPr>
              <a:t>Adiabatic 2J&gt;&gt;</a:t>
            </a:r>
            <a:r>
              <a:rPr lang="ru-RU" sz="2800" dirty="0">
                <a:solidFill>
                  <a:srgbClr val="FFFFFF"/>
                </a:solidFill>
              </a:rPr>
              <a:t> </a:t>
            </a:r>
            <a:r>
              <a:rPr lang="ru-RU" sz="2800" dirty="0">
                <a:solidFill>
                  <a:srgbClr val="FF0000"/>
                </a:solidFill>
              </a:rPr>
              <a:t>ћ</a:t>
            </a:r>
            <a:r>
              <a:rPr lang="el-GR" sz="2800" dirty="0">
                <a:solidFill>
                  <a:srgbClr val="FF0000"/>
                </a:solidFill>
              </a:rPr>
              <a:t>ω</a:t>
            </a:r>
            <a:r>
              <a:rPr lang="en-US" sz="2800" baseline="-25000" dirty="0">
                <a:solidFill>
                  <a:srgbClr val="FF0000"/>
                </a:solidFill>
              </a:rPr>
              <a:t>0 </a:t>
            </a:r>
          </a:p>
          <a:p>
            <a:pPr lvl="0" algn="ctr"/>
            <a:r>
              <a:rPr lang="en-US" sz="2800" dirty="0">
                <a:solidFill>
                  <a:srgbClr val="FF0000"/>
                </a:solidFill>
              </a:rPr>
              <a:t>large polaron and semiclassical approximation</a:t>
            </a:r>
          </a:p>
        </p:txBody>
      </p:sp>
    </p:spTree>
    <p:extLst>
      <p:ext uri="{BB962C8B-B14F-4D97-AF65-F5344CB8AC3E}">
        <p14:creationId xmlns:p14="http://schemas.microsoft.com/office/powerpoint/2010/main" val="2007487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2E3C3-A178-4BCF-8A3F-7F8810D5F8DD}"/>
              </a:ext>
            </a:extLst>
          </p:cNvPr>
          <p:cNvSpPr>
            <a:spLocks noGrp="1"/>
          </p:cNvSpPr>
          <p:nvPr>
            <p:ph type="title"/>
          </p:nvPr>
        </p:nvSpPr>
        <p:spPr>
          <a:xfrm>
            <a:off x="503238" y="122237"/>
            <a:ext cx="9064625" cy="631825"/>
          </a:xfrm>
        </p:spPr>
        <p:txBody>
          <a:bodyPr/>
          <a:lstStyle/>
          <a:p>
            <a:r>
              <a:rPr lang="en-US" dirty="0">
                <a:solidFill>
                  <a:schemeClr val="accent2">
                    <a:lumMod val="75000"/>
                  </a:schemeClr>
                </a:solidFill>
              </a:rPr>
              <a:t>DST vs ST</a:t>
            </a:r>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440D7CAA-6D11-4DEC-B2F0-45B15206DD66}"/>
                  </a:ext>
                </a:extLst>
              </p:cNvPr>
              <p:cNvSpPr/>
              <p:nvPr/>
            </p:nvSpPr>
            <p:spPr>
              <a:xfrm>
                <a:off x="503237" y="1112835"/>
                <a:ext cx="9064625" cy="1466299"/>
              </a:xfrm>
              <a:prstGeom prst="rect">
                <a:avLst/>
              </a:prstGeom>
            </p:spPr>
            <p:txBody>
              <a:bodyPr wrap="square">
                <a:spAutoFit/>
              </a:bodyPr>
              <a:lstStyle/>
              <a:p>
                <a:pPr marR="0" algn="just">
                  <a:spcBef>
                    <a:spcPts val="0"/>
                  </a:spcBef>
                  <a:spcAft>
                    <a:spcPts val="0"/>
                  </a:spcAft>
                  <a:tabLst>
                    <a:tab pos="1599565" algn="ctr"/>
                    <a:tab pos="3199765" algn="r"/>
                  </a:tabLst>
                </a:pPr>
                <a:r>
                  <a:rPr lang="en-US" sz="2400" dirty="0">
                    <a:solidFill>
                      <a:schemeClr val="accent2">
                        <a:lumMod val="75000"/>
                      </a:schemeClr>
                    </a:solidFill>
                    <a:highlight>
                      <a:srgbClr val="FFFF00"/>
                    </a:highlight>
                    <a:latin typeface="Times New Roman" panose="02020603050405020304" pitchFamily="18" charset="0"/>
                    <a:ea typeface="SimSun" panose="02010600030101010101" pitchFamily="2" charset="-122"/>
                    <a:cs typeface="Times New Roman" panose="02020603050405020304" pitchFamily="18" charset="0"/>
                  </a:rPr>
                  <a:t>DS-must be adiabatic </a:t>
                </a:r>
                <a:r>
                  <a:rPr lang="en-US" sz="2400" dirty="0">
                    <a:solidFill>
                      <a:schemeClr val="accent2">
                        <a:lumMod val="75000"/>
                      </a:schemeClr>
                    </a:solidFill>
                    <a:latin typeface="Times New Roman" panose="02020603050405020304" pitchFamily="18" charset="0"/>
                    <a:ea typeface="SimSun" panose="02010600030101010101" pitchFamily="2" charset="-122"/>
                    <a:cs typeface="Times New Roman" panose="02020603050405020304" pitchFamily="18" charset="0"/>
                  </a:rPr>
                  <a:t>ST state  </a:t>
                </a:r>
                <a14:m>
                  <m:oMath xmlns:m="http://schemas.openxmlformats.org/officeDocument/2006/math">
                    <m:r>
                      <a:rPr lang="en-US" sz="2400" b="0" i="0" smtClean="0">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&lt;</m:t>
                    </m:r>
                    <m:r>
                      <a:rPr lang="en-US" sz="2400" i="1" smtClean="0">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m:t>
                    </m:r>
                    <m:r>
                      <a:rPr lang="en-US" sz="2400" b="0" i="1" smtClean="0">
                        <a:solidFill>
                          <a:schemeClr val="accent2">
                            <a:lumMod val="75000"/>
                          </a:schemeClr>
                        </a:solidFill>
                        <a:latin typeface="Cambria Math" panose="02040503050406030204" pitchFamily="18" charset="0"/>
                        <a:ea typeface="Cambria Math" panose="02040503050406030204" pitchFamily="18" charset="0"/>
                        <a:cs typeface="Times New Roman" panose="02020603050405020304" pitchFamily="18" charset="0"/>
                      </a:rPr>
                      <m:t> </m:t>
                    </m:r>
                  </m:oMath>
                </a14:m>
                <a:r>
                  <a:rPr lang="en-US" sz="2400" dirty="0">
                    <a:solidFill>
                      <a:schemeClr val="accent2">
                        <a:lumMod val="75000"/>
                      </a:schemeClr>
                    </a:solidFill>
                    <a:latin typeface="Times New Roman" panose="02020603050405020304" pitchFamily="18" charset="0"/>
                    <a:ea typeface="SimSun" panose="02010600030101010101" pitchFamily="2" charset="-122"/>
                    <a:cs typeface="Times New Roman" panose="02020603050405020304" pitchFamily="18" charset="0"/>
                  </a:rPr>
                  <a:t>semiclassical analysis</a:t>
                </a:r>
              </a:p>
              <a:p>
                <a:pPr marR="0" algn="just">
                  <a:spcBef>
                    <a:spcPts val="0"/>
                  </a:spcBef>
                  <a:spcAft>
                    <a:spcPts val="0"/>
                  </a:spcAft>
                  <a:tabLst>
                    <a:tab pos="1599565" algn="ctr"/>
                    <a:tab pos="3199765" algn="r"/>
                  </a:tabLst>
                </a:pPr>
                <a:r>
                  <a:rPr lang="en-US" sz="2400" dirty="0">
                    <a:solidFill>
                      <a:schemeClr val="accent2">
                        <a:lumMod val="75000"/>
                      </a:schemeClr>
                    </a:solidFill>
                    <a:highlight>
                      <a:srgbClr val="FFFF00"/>
                    </a:highlight>
                    <a:latin typeface="Times New Roman" panose="02020603050405020304" pitchFamily="18" charset="0"/>
                    <a:ea typeface="SimSun" panose="02010600030101010101" pitchFamily="2" charset="-122"/>
                    <a:cs typeface="Times New Roman" panose="02020603050405020304" pitchFamily="18" charset="0"/>
                  </a:rPr>
                  <a:t>Also strong coupling  E</a:t>
                </a:r>
                <a:r>
                  <a:rPr lang="en-US" sz="2400" baseline="-25000" dirty="0">
                    <a:solidFill>
                      <a:schemeClr val="accent2">
                        <a:lumMod val="75000"/>
                      </a:schemeClr>
                    </a:solidFill>
                    <a:highlight>
                      <a:srgbClr val="FFFF00"/>
                    </a:highlight>
                    <a:latin typeface="Times New Roman" panose="02020603050405020304" pitchFamily="18" charset="0"/>
                    <a:ea typeface="SimSun" panose="02010600030101010101" pitchFamily="2" charset="-122"/>
                    <a:cs typeface="Times New Roman" panose="02020603050405020304" pitchFamily="18" charset="0"/>
                  </a:rPr>
                  <a:t>b </a:t>
                </a:r>
                <a:r>
                  <a:rPr lang="en-US" sz="2400" dirty="0">
                    <a:solidFill>
                      <a:schemeClr val="accent2">
                        <a:lumMod val="75000"/>
                      </a:schemeClr>
                    </a:solidFill>
                    <a:highlight>
                      <a:srgbClr val="FFFF00"/>
                    </a:highlight>
                    <a:latin typeface="Times New Roman" panose="02020603050405020304" pitchFamily="18" charset="0"/>
                    <a:ea typeface="SimSun" panose="02010600030101010101" pitchFamily="2" charset="-122"/>
                    <a:cs typeface="Times New Roman" panose="02020603050405020304" pitchFamily="18" charset="0"/>
                  </a:rPr>
                  <a:t>&gt;&gt;</a:t>
                </a:r>
                <a:r>
                  <a:rPr lang="ru-RU" sz="2400" dirty="0">
                    <a:solidFill>
                      <a:schemeClr val="accent2">
                        <a:lumMod val="75000"/>
                      </a:schemeClr>
                    </a:solidFill>
                    <a:highlight>
                      <a:srgbClr val="FFFF00"/>
                    </a:highlight>
                    <a:latin typeface="Times New Roman" panose="02020603050405020304" pitchFamily="18" charset="0"/>
                    <a:ea typeface="SimSun" panose="02010600030101010101" pitchFamily="2" charset="-122"/>
                    <a:cs typeface="Times New Roman" panose="02020603050405020304" pitchFamily="18" charset="0"/>
                  </a:rPr>
                  <a:t>ћ</a:t>
                </a:r>
                <a:r>
                  <a:rPr lang="el-GR" sz="2400" dirty="0">
                    <a:solidFill>
                      <a:schemeClr val="accent2">
                        <a:lumMod val="75000"/>
                      </a:schemeClr>
                    </a:solidFill>
                    <a:highlight>
                      <a:srgbClr val="FFFF00"/>
                    </a:highlight>
                    <a:latin typeface="Times New Roman" panose="02020603050405020304" pitchFamily="18" charset="0"/>
                    <a:ea typeface="SimSun" panose="02010600030101010101" pitchFamily="2" charset="-122"/>
                    <a:cs typeface="Times New Roman" panose="02020603050405020304" pitchFamily="18" charset="0"/>
                  </a:rPr>
                  <a:t>ω</a:t>
                </a:r>
                <a:r>
                  <a:rPr lang="en-US" sz="2400" baseline="-25000" dirty="0">
                    <a:solidFill>
                      <a:schemeClr val="accent2">
                        <a:lumMod val="75000"/>
                      </a:schemeClr>
                    </a:solidFill>
                    <a:highlight>
                      <a:srgbClr val="FFFF00"/>
                    </a:highlight>
                    <a:latin typeface="Times New Roman" panose="02020603050405020304" pitchFamily="18" charset="0"/>
                    <a:ea typeface="SimSun" panose="02010600030101010101" pitchFamily="2" charset="-122"/>
                    <a:cs typeface="Times New Roman" panose="02020603050405020304" pitchFamily="18" charset="0"/>
                  </a:rPr>
                  <a:t>0 </a:t>
                </a:r>
              </a:p>
              <a:p>
                <a:pPr marR="0" algn="just">
                  <a:spcBef>
                    <a:spcPts val="0"/>
                  </a:spcBef>
                  <a:spcAft>
                    <a:spcPts val="0"/>
                  </a:spcAft>
                  <a:tabLst>
                    <a:tab pos="1599565" algn="ctr"/>
                    <a:tab pos="3199765" algn="r"/>
                  </a:tabLst>
                </a:pPr>
                <a:r>
                  <a:rPr lang="en-US" sz="2400" dirty="0">
                    <a:solidFill>
                      <a:schemeClr val="accent2">
                        <a:lumMod val="75000"/>
                      </a:schemeClr>
                    </a:solidFill>
                    <a:latin typeface="Times New Roman" panose="02020603050405020304" pitchFamily="18" charset="0"/>
                    <a:ea typeface="SimSun" panose="02010600030101010101" pitchFamily="2" charset="-122"/>
                    <a:cs typeface="Times New Roman" panose="02020603050405020304" pitchFamily="18" charset="0"/>
                  </a:rPr>
                  <a:t>so that phonons can not excite QP from the well</a:t>
                </a:r>
              </a:p>
              <a:p>
                <a:pPr marR="0" algn="just">
                  <a:spcBef>
                    <a:spcPts val="0"/>
                  </a:spcBef>
                  <a:spcAft>
                    <a:spcPts val="0"/>
                  </a:spcAft>
                  <a:tabLst>
                    <a:tab pos="1599565" algn="ctr"/>
                    <a:tab pos="3199765" algn="r"/>
                  </a:tabLst>
                </a:pPr>
                <a:r>
                  <a:rPr lang="en-US" sz="2400" dirty="0">
                    <a:solidFill>
                      <a:schemeClr val="accent2">
                        <a:lumMod val="75000"/>
                      </a:schemeClr>
                    </a:solidFill>
                    <a:highlight>
                      <a:srgbClr val="FFFF00"/>
                    </a:highlight>
                    <a:latin typeface="Times New Roman" panose="02020603050405020304" pitchFamily="18" charset="0"/>
                    <a:ea typeface="SimSun" panose="02010600030101010101" pitchFamily="2" charset="-122"/>
                    <a:cs typeface="Times New Roman" panose="02020603050405020304" pitchFamily="18" charset="0"/>
                  </a:rPr>
                  <a:t>Large radius </a:t>
                </a:r>
              </a:p>
            </p:txBody>
          </p:sp>
        </mc:Choice>
        <mc:Fallback xmlns="">
          <p:sp>
            <p:nvSpPr>
              <p:cNvPr id="3" name="Rectangle 2">
                <a:extLst>
                  <a:ext uri="{FF2B5EF4-FFF2-40B4-BE49-F238E27FC236}">
                    <a16:creationId xmlns:a16="http://schemas.microsoft.com/office/drawing/2014/main" id="{440D7CAA-6D11-4DEC-B2F0-45B15206DD66}"/>
                  </a:ext>
                </a:extLst>
              </p:cNvPr>
              <p:cNvSpPr>
                <a:spLocks noRot="1" noChangeAspect="1" noMove="1" noResize="1" noEditPoints="1" noAdjustHandles="1" noChangeArrowheads="1" noChangeShapeType="1" noTextEdit="1"/>
              </p:cNvSpPr>
              <p:nvPr/>
            </p:nvSpPr>
            <p:spPr>
              <a:xfrm>
                <a:off x="503237" y="1112835"/>
                <a:ext cx="9064625" cy="1466299"/>
              </a:xfrm>
              <a:prstGeom prst="rect">
                <a:avLst/>
              </a:prstGeom>
              <a:blipFill>
                <a:blip r:embed="rId2"/>
                <a:stretch>
                  <a:fillRect l="-1076" t="-5000" b="-8750"/>
                </a:stretch>
              </a:blipFill>
            </p:spPr>
            <p:txBody>
              <a:bodyPr/>
              <a:lstStyle/>
              <a:p>
                <a:r>
                  <a:rPr lang="en-US">
                    <a:noFill/>
                  </a:rPr>
                  <a:t> </a:t>
                </a:r>
              </a:p>
            </p:txBody>
          </p:sp>
        </mc:Fallback>
      </mc:AlternateContent>
      <p:pic>
        <p:nvPicPr>
          <p:cNvPr id="5" name="Picture 4">
            <a:extLst>
              <a:ext uri="{FF2B5EF4-FFF2-40B4-BE49-F238E27FC236}">
                <a16:creationId xmlns:a16="http://schemas.microsoft.com/office/drawing/2014/main" id="{6E4199C4-BF5F-4F7D-A2F3-33D5ADA691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3512" y="2937907"/>
            <a:ext cx="3213100" cy="2565400"/>
          </a:xfrm>
          <a:prstGeom prst="rect">
            <a:avLst/>
          </a:prstGeom>
        </p:spPr>
      </p:pic>
      <mc:AlternateContent xmlns:mc="http://schemas.openxmlformats.org/markup-compatibility/2006" xmlns:a14="http://schemas.microsoft.com/office/drawing/2010/main">
        <mc:Choice Requires="a14">
          <p:sp>
            <p:nvSpPr>
              <p:cNvPr id="6" name="Rectangle: Rounded Corners 5">
                <a:extLst>
                  <a:ext uri="{FF2B5EF4-FFF2-40B4-BE49-F238E27FC236}">
                    <a16:creationId xmlns:a16="http://schemas.microsoft.com/office/drawing/2014/main" id="{3C06A4C5-6D41-43B6-8EE6-D6B01D8553A4}"/>
                  </a:ext>
                </a:extLst>
              </p:cNvPr>
              <p:cNvSpPr/>
              <p:nvPr/>
            </p:nvSpPr>
            <p:spPr bwMode="auto">
              <a:xfrm>
                <a:off x="3821112" y="2579134"/>
                <a:ext cx="5867400" cy="3334303"/>
              </a:xfrm>
              <a:prstGeom prst="round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r>
                  <a:rPr kumimoji="0" lang="en-US" sz="1800" b="0" i="0" u="none" strike="noStrike" cap="none" normalizeH="0" baseline="0" dirty="0">
                    <a:ln>
                      <a:noFill/>
                    </a:ln>
                    <a:solidFill>
                      <a:schemeClr val="bg1"/>
                    </a:solidFill>
                    <a:effectLst/>
                    <a:latin typeface="Arial" panose="020B0604020202020204" pitchFamily="34" charset="0"/>
                    <a:cs typeface="DejaVu Sans" charset="0"/>
                  </a:rPr>
                  <a:t>Basic parameters and their ratios</a:t>
                </a:r>
              </a:p>
              <a:p>
                <a:r>
                  <a:rPr lang="en-US" dirty="0"/>
                  <a:t>B=2J</a:t>
                </a:r>
                <a:r>
                  <a:rPr kumimoji="0" lang="en-US" sz="1800" b="0" i="0" u="none" strike="noStrike" cap="none" normalizeH="0" baseline="0" dirty="0">
                    <a:ln>
                      <a:noFill/>
                    </a:ln>
                    <a:solidFill>
                      <a:schemeClr val="bg1"/>
                    </a:solidFill>
                    <a:effectLst/>
                    <a:latin typeface="Arial" panose="020B0604020202020204" pitchFamily="34" charset="0"/>
                    <a:cs typeface="DejaVu Sans" charset="0"/>
                  </a:rPr>
                  <a:t>/</a:t>
                </a:r>
                <a:r>
                  <a:rPr lang="ru-RU" dirty="0"/>
                  <a:t>ћ</a:t>
                </a:r>
                <a:r>
                  <a:rPr lang="el-GR" dirty="0"/>
                  <a:t>ω</a:t>
                </a:r>
                <a:r>
                  <a:rPr lang="el-GR" baseline="-25000" dirty="0"/>
                  <a:t>0</a:t>
                </a:r>
                <a:r>
                  <a:rPr lang="el-GR" dirty="0"/>
                  <a:t> </a:t>
                </a:r>
                <a:r>
                  <a:rPr lang="en-US" dirty="0"/>
                  <a:t>–adiabatic ratio</a:t>
                </a:r>
              </a:p>
              <a:p>
                <a:r>
                  <a:rPr lang="en-US" dirty="0"/>
                  <a:t>S=Eb/</a:t>
                </a:r>
                <a:r>
                  <a:rPr lang="ru-RU" dirty="0"/>
                  <a:t>ћ</a:t>
                </a:r>
                <a:r>
                  <a:rPr lang="el-GR" dirty="0"/>
                  <a:t>ω</a:t>
                </a:r>
                <a:r>
                  <a:rPr lang="el-GR" baseline="-25000" dirty="0"/>
                  <a:t>0</a:t>
                </a:r>
                <a:r>
                  <a:rPr lang="el-GR" dirty="0"/>
                  <a:t> </a:t>
                </a:r>
                <a:r>
                  <a:rPr lang="en-US" dirty="0"/>
                  <a:t>–coupling constant</a:t>
                </a:r>
              </a:p>
              <a:p>
                <a:r>
                  <a:rPr kumimoji="0" lang="en-US" sz="1800" b="0" i="0" u="none" strike="noStrike" cap="none" normalizeH="0" baseline="0" dirty="0">
                    <a:ln>
                      <a:noFill/>
                    </a:ln>
                    <a:solidFill>
                      <a:schemeClr val="bg1"/>
                    </a:solidFill>
                    <a:effectLst/>
                    <a:latin typeface="Arial" panose="020B0604020202020204" pitchFamily="34" charset="0"/>
                    <a:cs typeface="DejaVu Sans" charset="0"/>
                  </a:rPr>
                  <a:t>l </a:t>
                </a:r>
                <a14:m>
                  <m:oMath xmlns:m="http://schemas.openxmlformats.org/officeDocument/2006/math">
                    <m:r>
                      <a:rPr kumimoji="0" lang="en-US" sz="1800" b="0" i="1" u="none" strike="noStrike" cap="none" normalizeH="0" baseline="0" smtClean="0">
                        <a:ln>
                          <a:noFill/>
                        </a:ln>
                        <a:solidFill>
                          <a:schemeClr val="bg1"/>
                        </a:solidFill>
                        <a:effectLst/>
                        <a:latin typeface="Cambria Math" panose="02040503050406030204" pitchFamily="18" charset="0"/>
                        <a:ea typeface="Cambria Math" panose="02040503050406030204" pitchFamily="18" charset="0"/>
                      </a:rPr>
                      <m:t>~</m:t>
                    </m:r>
                  </m:oMath>
                </a14:m>
                <a:r>
                  <a:rPr kumimoji="0" lang="en-US" sz="1800" b="0" i="0" u="none" strike="noStrike" cap="none" normalizeH="0" baseline="0" dirty="0">
                    <a:ln>
                      <a:noFill/>
                    </a:ln>
                    <a:solidFill>
                      <a:schemeClr val="bg1"/>
                    </a:solidFill>
                    <a:effectLst/>
                    <a:latin typeface="Arial" panose="020B0604020202020204" pitchFamily="34" charset="0"/>
                    <a:cs typeface="DejaVu Sans" charset="0"/>
                  </a:rPr>
                  <a:t>B/S – dimensionless length</a:t>
                </a:r>
              </a:p>
              <a:p>
                <a:endParaRPr lang="en-US" dirty="0"/>
              </a:p>
              <a:p>
                <a:pPr algn="ctr"/>
                <a:r>
                  <a:rPr lang="en-US" dirty="0"/>
                  <a:t>Conditions of existence and validity </a:t>
                </a:r>
              </a:p>
              <a:p>
                <a:pPr algn="ctr"/>
                <a:r>
                  <a:rPr lang="en-US" dirty="0"/>
                  <a:t>of the physical picture</a:t>
                </a:r>
              </a:p>
              <a:p>
                <a:pPr algn="ctr"/>
                <a:endParaRPr lang="en-US" dirty="0"/>
              </a:p>
              <a:p>
                <a:pPr algn="ctr"/>
                <a:r>
                  <a:rPr lang="en-US" dirty="0"/>
                  <a:t>B&gt;&gt;1</a:t>
                </a:r>
              </a:p>
              <a:p>
                <a:pPr algn="ctr"/>
                <a:r>
                  <a:rPr lang="en-US" dirty="0"/>
                  <a:t>S&gt;&gt;1</a:t>
                </a:r>
              </a:p>
              <a:p>
                <a:pPr algn="ctr"/>
                <a:r>
                  <a:rPr lang="en-US" dirty="0"/>
                  <a:t>B&gt;&gt;S</a:t>
                </a:r>
              </a:p>
              <a:p>
                <a:pPr algn="ctr"/>
                <a:endParaRPr lang="en-US" dirty="0"/>
              </a:p>
              <a:p>
                <a:pPr algn="ctr"/>
                <a:endParaRPr lang="en-US" dirty="0"/>
              </a:p>
              <a:p>
                <a:endParaRPr kumimoji="0" lang="en-US" sz="1800" b="0" i="0" u="none" strike="noStrike" cap="none" normalizeH="0" baseline="0" dirty="0">
                  <a:ln>
                    <a:noFill/>
                  </a:ln>
                  <a:solidFill>
                    <a:schemeClr val="bg1"/>
                  </a:solidFill>
                  <a:effectLst/>
                  <a:latin typeface="Arial" panose="020B0604020202020204" pitchFamily="34" charset="0"/>
                  <a:cs typeface="DejaVu Sans" charset="0"/>
                </a:endParaRPr>
              </a:p>
            </p:txBody>
          </p:sp>
        </mc:Choice>
        <mc:Fallback xmlns="">
          <p:sp>
            <p:nvSpPr>
              <p:cNvPr id="6" name="Rectangle: Rounded Corners 5">
                <a:extLst>
                  <a:ext uri="{FF2B5EF4-FFF2-40B4-BE49-F238E27FC236}">
                    <a16:creationId xmlns:a16="http://schemas.microsoft.com/office/drawing/2014/main" id="{3C06A4C5-6D41-43B6-8EE6-D6B01D8553A4}"/>
                  </a:ext>
                </a:extLst>
              </p:cNvPr>
              <p:cNvSpPr>
                <a:spLocks noRot="1" noChangeAspect="1" noMove="1" noResize="1" noEditPoints="1" noAdjustHandles="1" noChangeArrowheads="1" noChangeShapeType="1" noTextEdit="1"/>
              </p:cNvSpPr>
              <p:nvPr/>
            </p:nvSpPr>
            <p:spPr bwMode="auto">
              <a:xfrm>
                <a:off x="3821112" y="2579134"/>
                <a:ext cx="5867400" cy="3334303"/>
              </a:xfrm>
              <a:prstGeom prst="roundRect">
                <a:avLst/>
              </a:prstGeom>
              <a:blipFill>
                <a:blip r:embed="rId4"/>
                <a:stretch>
                  <a:fillRect/>
                </a:stretch>
              </a:bli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Tree>
    <p:extLst>
      <p:ext uri="{BB962C8B-B14F-4D97-AF65-F5344CB8AC3E}">
        <p14:creationId xmlns:p14="http://schemas.microsoft.com/office/powerpoint/2010/main" val="27552331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DejaVu Sans"/>
      </a:majorFont>
      <a:minorFont>
        <a:latin typeface="Arial"/>
        <a:ea typeface=""/>
        <a:cs typeface="DejaVu Sans"/>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Arial" panose="020B0604020202020204" pitchFamily="34" charset="0"/>
            <a:cs typeface="DejaVu San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Arial" panose="020B0604020202020204" pitchFamily="34" charset="0"/>
            <a:cs typeface="DejaVu San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5480</TotalTime>
  <Words>777</Words>
  <Application>Microsoft Office PowerPoint</Application>
  <PresentationFormat>Custom</PresentationFormat>
  <Paragraphs>116</Paragraphs>
  <Slides>11</Slides>
  <Notes>1</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MS Mincho</vt:lpstr>
      <vt:lpstr>SimSun</vt:lpstr>
      <vt:lpstr>Arial</vt:lpstr>
      <vt:lpstr>Cambria Math</vt:lpstr>
      <vt:lpstr>DejaVu Sans</vt:lpstr>
      <vt:lpstr>Liberation Serif</vt:lpstr>
      <vt:lpstr>Times New Roman</vt:lpstr>
      <vt:lpstr>Office Theme</vt:lpstr>
      <vt:lpstr> Davydov model of charge and energy transfer in molecular crystals Zoran Ivić1,2,  Violeta Nikolić, Dalibor Chevizovich and Željko Pržulj1  1Vinča Institute of Nuclear Sciences,  National Institute of the Republic of Serbia University of Belgrade, Belgrade, Serbia  2Institute of Theoretical and Computational physics, Department of Physics, The University of Crete,  Heraklion, Greece       </vt:lpstr>
      <vt:lpstr>Crisis in Bioenergetics</vt:lpstr>
      <vt:lpstr>Possible answers</vt:lpstr>
      <vt:lpstr>Molecular bridges </vt:lpstr>
      <vt:lpstr>Exciton vs soliton model </vt:lpstr>
      <vt:lpstr>Stabilization</vt:lpstr>
      <vt:lpstr>Controversies</vt:lpstr>
      <vt:lpstr>ST basics</vt:lpstr>
      <vt:lpstr>DST vs ST</vt:lpstr>
      <vt:lpstr>Thermal stability</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Curve</dc:title>
  <dc:creator>Administrator</dc:creator>
  <cp:lastModifiedBy>Administrator</cp:lastModifiedBy>
  <cp:revision>217</cp:revision>
  <cp:lastPrinted>1601-01-01T00:00:00Z</cp:lastPrinted>
  <dcterms:created xsi:type="dcterms:W3CDTF">2021-03-17T21:55:39Z</dcterms:created>
  <dcterms:modified xsi:type="dcterms:W3CDTF">2023-09-07T20:11:20Z</dcterms:modified>
</cp:coreProperties>
</file>