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9" r:id="rId4"/>
    <p:sldId id="324" r:id="rId5"/>
    <p:sldId id="344" r:id="rId6"/>
    <p:sldId id="270" r:id="rId7"/>
    <p:sldId id="341" r:id="rId8"/>
    <p:sldId id="342" r:id="rId9"/>
    <p:sldId id="323" r:id="rId10"/>
    <p:sldId id="329" r:id="rId11"/>
    <p:sldId id="330" r:id="rId12"/>
    <p:sldId id="333" r:id="rId13"/>
    <p:sldId id="335" r:id="rId14"/>
    <p:sldId id="343" r:id="rId15"/>
    <p:sldId id="340" r:id="rId16"/>
    <p:sldId id="31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0778" autoAdjust="0"/>
  </p:normalViewPr>
  <p:slideViewPr>
    <p:cSldViewPr>
      <p:cViewPr>
        <p:scale>
          <a:sx n="70" d="100"/>
          <a:sy n="70" d="100"/>
        </p:scale>
        <p:origin x="-2814" y="-6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C338C6-5595-476D-A5F0-43289F4CDB5F}" type="datetimeFigureOut">
              <a:rPr lang="en-US" smtClean="0"/>
              <a:t>9/5/2023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7CC8B9-39CD-4B5F-A599-3388F6EE62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062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C8B9-39CD-4B5F-A599-3388F6EE62C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155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C8B9-39CD-4B5F-A599-3388F6EE62C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580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7CC8B9-39CD-4B5F-A599-3388F6EE62C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1894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E680C-941F-4A36-BADD-E49E7B8ACDA2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548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7C08B6-3E2C-43E6-9DB3-0B67EAFA1FA3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834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A1DDB-2A68-44AF-8FE7-0CBF0BA25C48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411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BFF72-2736-4510-8697-8540B52BF503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75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59772-424F-4708-8E1C-0D038BAB915A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825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7EFB3-9C6A-48D6-91FF-7537DEC4582F}" type="datetime1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2144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B15685-1202-4655-9A11-446C58E71066}" type="datetime1">
              <a:rPr lang="en-US" smtClean="0"/>
              <a:t>9/5/2023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51776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1BD133-ADDC-41F8-83B7-D3105639B272}" type="datetime1">
              <a:rPr lang="en-US" smtClean="0"/>
              <a:t>9/5/2023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6819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5B0DD4-51B8-4454-A05C-62D12F9E9769}" type="datetime1">
              <a:rPr lang="en-US" smtClean="0"/>
              <a:t>9/5/2023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81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AD534-B745-454A-A62B-1872ECBE2604}" type="datetime1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3987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1F01D-600B-4FB4-91CF-C8793242CBC9}" type="datetime1">
              <a:rPr lang="en-US" smtClean="0"/>
              <a:t>9/5/2023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615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54D25-8C48-4C72-80BF-401AA6932CF5}" type="datetime1">
              <a:rPr lang="en-US" smtClean="0"/>
              <a:t>9/5/2023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7D49A-5DCF-42D7-8E72-691314BFBB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860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362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Maintaining lasing topological zero-mode in distorted photonic lattice by </a:t>
            </a:r>
            <a:r>
              <a:rPr lang="en-US" b="1" dirty="0" smtClean="0"/>
              <a:t>nonlinearity </a:t>
            </a:r>
            <a:r>
              <a:rPr lang="en-US" b="1" dirty="0"/>
              <a:t/>
            </a:r>
            <a:br>
              <a:rPr lang="en-US" b="1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3810000"/>
            <a:ext cx="6400800" cy="1288471"/>
          </a:xfrm>
        </p:spPr>
        <p:txBody>
          <a:bodyPr>
            <a:normAutofit/>
          </a:bodyPr>
          <a:lstStyle/>
          <a:p>
            <a:pPr marL="342900" indent="-342900">
              <a:buAutoNum type="alphaUcPeriod"/>
            </a:pPr>
            <a:r>
              <a:rPr lang="en-US" sz="2400" b="1" dirty="0" err="1" smtClean="0"/>
              <a:t>Maluckov</a:t>
            </a:r>
            <a:endParaRPr lang="en-US" sz="2400" b="1" baseline="30000" dirty="0"/>
          </a:p>
          <a:p>
            <a:r>
              <a:rPr lang="en-US" sz="2400" dirty="0" smtClean="0"/>
              <a:t>M. </a:t>
            </a:r>
            <a:r>
              <a:rPr lang="en-US" sz="2400" dirty="0" err="1" smtClean="0"/>
              <a:t>Nedi</a:t>
            </a:r>
            <a:r>
              <a:rPr lang="sr-Latn-RS" sz="2400" dirty="0" smtClean="0"/>
              <a:t>ć</a:t>
            </a:r>
            <a:r>
              <a:rPr lang="en-US" sz="2400" dirty="0" smtClean="0"/>
              <a:t>, G. </a:t>
            </a:r>
            <a:r>
              <a:rPr lang="en-US" sz="2400" dirty="0" err="1" smtClean="0"/>
              <a:t>Gligori</a:t>
            </a:r>
            <a:r>
              <a:rPr lang="sr-Latn-RS" sz="2400" dirty="0" smtClean="0"/>
              <a:t>ć</a:t>
            </a:r>
            <a:r>
              <a:rPr lang="en-US" sz="2400" dirty="0" smtClean="0"/>
              <a:t>, J. </a:t>
            </a:r>
            <a:r>
              <a:rPr lang="en-US" sz="2400" dirty="0" err="1" smtClean="0"/>
              <a:t>Petrovi</a:t>
            </a:r>
            <a:r>
              <a:rPr lang="sr-Latn-RS" sz="2400" dirty="0" smtClean="0"/>
              <a:t>ć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pPr marL="285750" indent="-285750">
              <a:buFont typeface="Arial" charset="0"/>
              <a:buChar char="•"/>
            </a:pPr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6256" y="5367978"/>
            <a:ext cx="3969913" cy="1120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295400"/>
            <a:ext cx="4572000" cy="301005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r>
              <a:rPr lang="sr-Latn-RS" dirty="0" smtClean="0">
                <a:solidFill>
                  <a:prstClr val="black"/>
                </a:solidFill>
                <a:ea typeface="MS Mincho" panose="02020609040205080304" pitchFamily="49" charset="-128"/>
              </a:rPr>
              <a:t>Emerge </a:t>
            </a:r>
            <a:r>
              <a:rPr lang="sr-Latn-RS" dirty="0">
                <a:solidFill>
                  <a:prstClr val="black"/>
                </a:solidFill>
                <a:ea typeface="MS Mincho" panose="02020609040205080304" pitchFamily="49" charset="-128"/>
              </a:rPr>
              <a:t>after applaying distortion to the underlying lattice</a:t>
            </a:r>
            <a:r>
              <a:rPr lang="sr-Latn-RS" dirty="0" smtClean="0">
                <a:solidFill>
                  <a:prstClr val="black"/>
                </a:solidFill>
                <a:ea typeface="MS Mincho" panose="02020609040205080304" pitchFamily="49" charset="-128"/>
              </a:rPr>
              <a:t>;</a:t>
            </a:r>
            <a:endParaRPr lang="en-US" dirty="0" smtClean="0">
              <a:solidFill>
                <a:prstClr val="black"/>
              </a:solidFill>
              <a:ea typeface="MS Mincho" panose="02020609040205080304" pitchFamily="49" charset="-128"/>
            </a:endParaRPr>
          </a:p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sr-Latn-RS" dirty="0">
              <a:solidFill>
                <a:prstClr val="black"/>
              </a:solidFill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r>
              <a:rPr lang="sr-Latn-RS" dirty="0">
                <a:solidFill>
                  <a:prstClr val="black"/>
                </a:solidFill>
                <a:ea typeface="MS Mincho" panose="02020609040205080304" pitchFamily="49" charset="-128"/>
              </a:rPr>
              <a:t>Lie in the mid-gap at zero energy; </a:t>
            </a:r>
            <a:endParaRPr lang="en-US" dirty="0" smtClean="0">
              <a:solidFill>
                <a:prstClr val="black"/>
              </a:solidFill>
              <a:ea typeface="MS Mincho" panose="02020609040205080304" pitchFamily="49" charset="-128"/>
            </a:endParaRPr>
          </a:p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sr-Latn-RS" dirty="0">
              <a:solidFill>
                <a:prstClr val="black"/>
              </a:solidFill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r>
              <a:rPr lang="sr-Latn-RS" dirty="0">
                <a:solidFill>
                  <a:prstClr val="black"/>
                </a:solidFill>
                <a:ea typeface="MS Mincho" panose="02020609040205080304" pitchFamily="49" charset="-128"/>
              </a:rPr>
              <a:t>Extremaly robust to the external </a:t>
            </a:r>
            <a:r>
              <a:rPr lang="sr-Latn-RS" dirty="0" smtClean="0">
                <a:solidFill>
                  <a:prstClr val="black"/>
                </a:solidFill>
                <a:ea typeface="MS Mincho" panose="02020609040205080304" pitchFamily="49" charset="-128"/>
              </a:rPr>
              <a:t>perturbation</a:t>
            </a:r>
            <a:r>
              <a:rPr lang="en-US" dirty="0" smtClean="0">
                <a:solidFill>
                  <a:prstClr val="black"/>
                </a:solidFill>
                <a:ea typeface="MS Mincho" panose="02020609040205080304" pitchFamily="49" charset="-128"/>
              </a:rPr>
              <a:t> – disorder</a:t>
            </a:r>
            <a:r>
              <a:rPr lang="en-US" dirty="0">
                <a:solidFill>
                  <a:prstClr val="black"/>
                </a:solidFill>
                <a:ea typeface="MS Mincho" panose="02020609040205080304" pitchFamily="49" charset="-128"/>
              </a:rPr>
              <a:t>.</a:t>
            </a:r>
            <a:endParaRPr lang="en-US" dirty="0" smtClean="0">
              <a:solidFill>
                <a:prstClr val="black"/>
              </a:solidFill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5800" y="304799"/>
            <a:ext cx="34617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2400" b="1" u="sng" dirty="0" smtClean="0"/>
          </a:p>
          <a:p>
            <a:r>
              <a:rPr lang="en-US" sz="2400" b="1" u="sng" dirty="0" smtClean="0"/>
              <a:t>III Topological zero-mode:</a:t>
            </a:r>
            <a:endParaRPr lang="en-US" sz="2400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7571" y="1328057"/>
            <a:ext cx="3524743" cy="3035555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07571" y="4648199"/>
            <a:ext cx="3879772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sr-Latn-RS" sz="1400" dirty="0">
                <a:solidFill>
                  <a:prstClr val="black"/>
                </a:solidFill>
                <a:ea typeface="MS Mincho" panose="02020609040205080304" pitchFamily="49" charset="-128"/>
              </a:rPr>
              <a:t>Fig</a:t>
            </a:r>
            <a:r>
              <a:rPr lang="en-US" sz="1400" dirty="0">
                <a:solidFill>
                  <a:prstClr val="black"/>
                </a:solidFill>
                <a:ea typeface="MS Mincho" panose="02020609040205080304" pitchFamily="49" charset="-128"/>
              </a:rPr>
              <a:t>.</a:t>
            </a:r>
            <a:r>
              <a:rPr lang="sr-Latn-RS" sz="1400" dirty="0">
                <a:solidFill>
                  <a:prstClr val="black"/>
                </a:solidFill>
                <a:ea typeface="MS Mincho" panose="02020609040205080304" pitchFamily="49" charset="-128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ea typeface="MS Mincho" panose="02020609040205080304" pitchFamily="49" charset="-128"/>
              </a:rPr>
              <a:t>3  </a:t>
            </a:r>
            <a:r>
              <a:rPr lang="sr-Latn-RS" sz="1400" dirty="0">
                <a:solidFill>
                  <a:prstClr val="black"/>
                </a:solidFill>
                <a:ea typeface="MS Mincho" panose="02020609040205080304" pitchFamily="49" charset="-128"/>
              </a:rPr>
              <a:t>Zero-mode indicated at the centre of</a:t>
            </a:r>
            <a:r>
              <a:rPr lang="en-US" sz="1400" dirty="0">
                <a:solidFill>
                  <a:prstClr val="black"/>
                </a:solidFill>
                <a:ea typeface="MS Mincho" panose="02020609040205080304" pitchFamily="49" charset="-128"/>
              </a:rPr>
              <a:t> </a:t>
            </a:r>
            <a:r>
              <a:rPr lang="sr-Latn-RS" sz="1400" dirty="0">
                <a:solidFill>
                  <a:prstClr val="black"/>
                </a:solidFill>
                <a:ea typeface="MS Mincho" panose="02020609040205080304" pitchFamily="49" charset="-128"/>
              </a:rPr>
              <a:t>the </a:t>
            </a:r>
            <a:r>
              <a:rPr lang="sr-Latn-RS" sz="1400" dirty="0" smtClean="0">
                <a:solidFill>
                  <a:prstClr val="black"/>
                </a:solidFill>
                <a:ea typeface="MS Mincho" panose="02020609040205080304" pitchFamily="49" charset="-128"/>
              </a:rPr>
              <a:t>                                                                                                                                                                   </a:t>
            </a:r>
            <a:r>
              <a:rPr lang="sr-Latn-RS" sz="1400" dirty="0">
                <a:solidFill>
                  <a:prstClr val="black"/>
                </a:solidFill>
                <a:ea typeface="MS Mincho" panose="02020609040205080304" pitchFamily="49" charset="-128"/>
              </a:rPr>
              <a:t>vortex</a:t>
            </a:r>
            <a:r>
              <a:rPr lang="en-US" sz="1400" dirty="0">
                <a:solidFill>
                  <a:prstClr val="black"/>
                </a:solidFill>
                <a:ea typeface="MS Mincho" panose="02020609040205080304" pitchFamily="49" charset="-128"/>
              </a:rPr>
              <a:t> </a:t>
            </a:r>
            <a:r>
              <a:rPr lang="sr-Latn-RS" sz="1400" dirty="0">
                <a:solidFill>
                  <a:prstClr val="black"/>
                </a:solidFill>
                <a:ea typeface="MS Mincho" panose="02020609040205080304" pitchFamily="49" charset="-128"/>
              </a:rPr>
              <a:t>presented in </a:t>
            </a:r>
            <a:r>
              <a:rPr lang="sr-Latn-RS" sz="1400" dirty="0" smtClean="0">
                <a:solidFill>
                  <a:prstClr val="black"/>
                </a:solidFill>
                <a:ea typeface="MS Mincho" panose="02020609040205080304" pitchFamily="49" charset="-128"/>
              </a:rPr>
              <a:t>[</a:t>
            </a:r>
            <a:r>
              <a:rPr lang="en-US" sz="1400" dirty="0" smtClean="0">
                <a:solidFill>
                  <a:prstClr val="black"/>
                </a:solidFill>
                <a:ea typeface="MS Mincho" panose="02020609040205080304" pitchFamily="49" charset="-128"/>
              </a:rPr>
              <a:t>3</a:t>
            </a:r>
            <a:r>
              <a:rPr lang="sr-Latn-RS" sz="1400" dirty="0" smtClean="0">
                <a:solidFill>
                  <a:prstClr val="black"/>
                </a:solidFill>
                <a:ea typeface="MS Mincho" panose="02020609040205080304" pitchFamily="49" charset="-128"/>
              </a:rPr>
              <a:t>].</a:t>
            </a:r>
            <a:endParaRPr lang="sr-Latn-RS" sz="1400" b="1" dirty="0">
              <a:solidFill>
                <a:prstClr val="black"/>
              </a:solidFill>
              <a:ea typeface="MS Mincho" panose="02020609040205080304" pitchFamily="49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4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257299"/>
            <a:ext cx="7467600" cy="3846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62000" y="304800"/>
            <a:ext cx="7772400" cy="66643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dirty="0">
                <a:solidFill>
                  <a:prstClr val="black"/>
                </a:solidFill>
                <a:ea typeface="MS Mincho" panose="02020609040205080304" pitchFamily="49" charset="-128"/>
              </a:rPr>
              <a:t>Consists of components in each </a:t>
            </a:r>
            <a:r>
              <a:rPr lang="en-US" dirty="0" err="1">
                <a:solidFill>
                  <a:prstClr val="black"/>
                </a:solidFill>
                <a:ea typeface="MS Mincho" panose="02020609040205080304" pitchFamily="49" charset="-128"/>
              </a:rPr>
              <a:t>sublattices</a:t>
            </a:r>
            <a:r>
              <a:rPr lang="en-US" dirty="0">
                <a:solidFill>
                  <a:prstClr val="black"/>
                </a:solidFill>
                <a:ea typeface="MS Mincho" panose="02020609040205080304" pitchFamily="49" charset="-128"/>
              </a:rPr>
              <a:t>, which are either localized around the vortex center (vortex component) or along the edge (edge component</a:t>
            </a:r>
            <a:r>
              <a:rPr lang="en-US" dirty="0" smtClean="0">
                <a:solidFill>
                  <a:prstClr val="black"/>
                </a:solidFill>
                <a:ea typeface="MS Mincho" panose="02020609040205080304" pitchFamily="49" charset="-128"/>
              </a:rPr>
              <a:t>)</a:t>
            </a: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endParaRPr lang="en-US" dirty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  <a:t/>
            </a:r>
            <a:br>
              <a:rPr lang="en-US" dirty="0" smtClean="0">
                <a:solidFill>
                  <a:prstClr val="black"/>
                </a:solidFill>
                <a:latin typeface="Times New Roman" panose="02020603050405020304" pitchFamily="18" charset="0"/>
                <a:ea typeface="MS Mincho" panose="02020609040205080304" pitchFamily="49" charset="-128"/>
              </a:rPr>
            </a:br>
            <a:endParaRPr lang="en-US" dirty="0" smtClean="0">
              <a:solidFill>
                <a:prstClr val="black"/>
              </a:solidFill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prstClr val="black"/>
                </a:solidFill>
                <a:ea typeface="MS Mincho" panose="02020609040205080304" pitchFamily="49" charset="-128"/>
              </a:rPr>
              <a:t>Does the zero-mode robustness provide lasing light? </a:t>
            </a:r>
          </a:p>
          <a:p>
            <a:pPr marL="342900" lvl="0" indent="-34290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Wingdings" panose="05000000000000000000" pitchFamily="2" charset="2"/>
              <a:buChar char="Ø"/>
            </a:pPr>
            <a:r>
              <a:rPr lang="en-US" b="1" dirty="0" smtClean="0">
                <a:solidFill>
                  <a:prstClr val="black"/>
                </a:solidFill>
                <a:ea typeface="MS Mincho" panose="02020609040205080304" pitchFamily="49" charset="-128"/>
              </a:rPr>
              <a:t>Does local nonlinear intensity-dependent lattice response deal in favor of the zero-mode lasing?</a:t>
            </a:r>
          </a:p>
          <a:p>
            <a:pPr lvl="0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836478" y="5103911"/>
            <a:ext cx="26977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4 The zero-mode components 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11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762000" y="1257299"/>
            <a:ext cx="381000" cy="4953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280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81000" y="388962"/>
            <a:ext cx="68834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</a:t>
            </a:r>
            <a:r>
              <a:rPr lang="en-US" b="1" dirty="0" smtClean="0"/>
              <a:t>Nonlinear </a:t>
            </a:r>
            <a:r>
              <a:rPr lang="en-US" b="1" dirty="0" err="1" smtClean="0"/>
              <a:t>saturable</a:t>
            </a:r>
            <a:r>
              <a:rPr lang="en-US" b="1" dirty="0" smtClean="0"/>
              <a:t> gain + linear loss  </a:t>
            </a:r>
            <a:r>
              <a:rPr lang="en-US" b="1" i="1" dirty="0" smtClean="0"/>
              <a:t>= generator </a:t>
            </a:r>
            <a:r>
              <a:rPr lang="en-US" b="1" i="1" dirty="0"/>
              <a:t>of lasing zero-mode</a:t>
            </a:r>
          </a:p>
          <a:p>
            <a:r>
              <a:rPr lang="en-US" dirty="0" smtClean="0"/>
              <a:t>(zero or weak local nonlinearity)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21642"/>
            <a:ext cx="8763000" cy="438954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209266" y="5811191"/>
            <a:ext cx="8991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Fig. </a:t>
            </a:r>
            <a:r>
              <a:rPr lang="en-US" sz="1400" dirty="0"/>
              <a:t> </a:t>
            </a:r>
            <a:r>
              <a:rPr lang="en-US" sz="1400" dirty="0" smtClean="0"/>
              <a:t>5 </a:t>
            </a:r>
            <a:r>
              <a:rPr lang="en-US" sz="1400" dirty="0"/>
              <a:t>Noise amplification and lasing via the zero-mode </a:t>
            </a:r>
            <a:r>
              <a:rPr lang="en-US" sz="1400" dirty="0" smtClean="0"/>
              <a:t>: </a:t>
            </a:r>
            <a:r>
              <a:rPr lang="en-US" sz="1400" dirty="0"/>
              <a:t>Γ</a:t>
            </a:r>
            <a:r>
              <a:rPr lang="en-US" sz="1400" baseline="-25000" dirty="0"/>
              <a:t>A</a:t>
            </a:r>
            <a:r>
              <a:rPr lang="en-US" sz="1400" dirty="0"/>
              <a:t>/</a:t>
            </a:r>
            <a:r>
              <a:rPr lang="en-US" sz="1400" dirty="0" err="1"/>
              <a:t>γ</a:t>
            </a:r>
            <a:r>
              <a:rPr lang="en-US" sz="1400" baseline="-25000" dirty="0" err="1"/>
              <a:t>A</a:t>
            </a:r>
            <a:r>
              <a:rPr lang="en-US" sz="1400" dirty="0"/>
              <a:t> = 10, Γ</a:t>
            </a:r>
            <a:r>
              <a:rPr lang="en-US" sz="1400" baseline="-25000" dirty="0"/>
              <a:t>B</a:t>
            </a:r>
            <a:r>
              <a:rPr lang="en-US" sz="1400" dirty="0"/>
              <a:t> = 0, </a:t>
            </a:r>
            <a:r>
              <a:rPr lang="en-US" sz="1400" dirty="0" err="1"/>
              <a:t>γ</a:t>
            </a:r>
            <a:r>
              <a:rPr lang="en-US" sz="1400" baseline="-25000" dirty="0" err="1"/>
              <a:t>A</a:t>
            </a:r>
            <a:r>
              <a:rPr lang="en-US" sz="1400" dirty="0"/>
              <a:t> = 0.01, </a:t>
            </a:r>
            <a:r>
              <a:rPr lang="en-US" sz="1400" dirty="0" err="1"/>
              <a:t>γ</a:t>
            </a:r>
            <a:r>
              <a:rPr lang="en-US" sz="1400" baseline="-25000" dirty="0" err="1"/>
              <a:t>B</a:t>
            </a:r>
            <a:r>
              <a:rPr lang="en-US" sz="1400" dirty="0"/>
              <a:t>/</a:t>
            </a:r>
            <a:r>
              <a:rPr lang="en-US" sz="1400" dirty="0" err="1"/>
              <a:t>γ</a:t>
            </a:r>
            <a:r>
              <a:rPr lang="en-US" sz="1400" baseline="-25000" dirty="0" err="1"/>
              <a:t>A</a:t>
            </a:r>
            <a:r>
              <a:rPr lang="en-US" sz="1400" dirty="0"/>
              <a:t> = 10, </a:t>
            </a:r>
            <a:r>
              <a:rPr lang="en-US" sz="1400" dirty="0" smtClean="0"/>
              <a:t>G=0, α </a:t>
            </a:r>
            <a:r>
              <a:rPr lang="en-US" sz="1400" dirty="0"/>
              <a:t>= −π/2. </a:t>
            </a:r>
            <a:endParaRPr lang="en-US" sz="1400" dirty="0" smtClean="0"/>
          </a:p>
          <a:p>
            <a:pPr algn="ctr"/>
            <a:r>
              <a:rPr lang="en-US" sz="1400" dirty="0" smtClean="0"/>
              <a:t>a) N vs. z </a:t>
            </a:r>
            <a:r>
              <a:rPr lang="en-US" sz="1400" dirty="0"/>
              <a:t>in </a:t>
            </a:r>
            <a:r>
              <a:rPr lang="en-US" sz="1400" dirty="0" smtClean="0"/>
              <a:t>log </a:t>
            </a:r>
            <a:r>
              <a:rPr lang="en-US" sz="1400" dirty="0"/>
              <a:t>scale, b</a:t>
            </a:r>
            <a:r>
              <a:rPr lang="en-US" sz="1400" dirty="0" smtClean="0"/>
              <a:t>)  P</a:t>
            </a:r>
            <a:r>
              <a:rPr lang="en-US" sz="1400" dirty="0"/>
              <a:t>, c) </a:t>
            </a:r>
            <a:r>
              <a:rPr lang="en-US" sz="1400" dirty="0" smtClean="0"/>
              <a:t>F</a:t>
            </a:r>
            <a:r>
              <a:rPr lang="en-US" sz="1400" dirty="0"/>
              <a:t>, </a:t>
            </a:r>
            <a:r>
              <a:rPr lang="en-US" sz="1400" dirty="0" smtClean="0"/>
              <a:t> </a:t>
            </a:r>
            <a:r>
              <a:rPr lang="en-US" sz="1400" dirty="0"/>
              <a:t>d) </a:t>
            </a:r>
            <a:r>
              <a:rPr lang="en-US" sz="1400" dirty="0" smtClean="0"/>
              <a:t> intensity profiles at </a:t>
            </a:r>
            <a:r>
              <a:rPr lang="en-US" sz="1400" dirty="0"/>
              <a:t>z = 500 </a:t>
            </a:r>
            <a:r>
              <a:rPr lang="en-US" sz="1400" dirty="0" smtClean="0"/>
              <a:t>(steady </a:t>
            </a:r>
            <a:r>
              <a:rPr lang="en-US" sz="1400" dirty="0"/>
              <a:t>state lasing </a:t>
            </a:r>
            <a:r>
              <a:rPr lang="en-US" sz="1400" dirty="0" smtClean="0"/>
              <a:t>regime)</a:t>
            </a:r>
            <a:endParaRPr lang="en-US" sz="1400" dirty="0"/>
          </a:p>
        </p:txBody>
      </p:sp>
      <p:sp>
        <p:nvSpPr>
          <p:cNvPr id="2" name="Rectangle 1"/>
          <p:cNvSpPr/>
          <p:nvPr/>
        </p:nvSpPr>
        <p:spPr>
          <a:xfrm>
            <a:off x="399950" y="1052310"/>
            <a:ext cx="85154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-Zero-mode is excited from the noise background owing the gain-loss mechanism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73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281210" y="-762000"/>
            <a:ext cx="861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dirty="0"/>
              <a:t>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54" y="2133600"/>
            <a:ext cx="7792145" cy="401506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28600" y="224766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Pumped vortex component (</a:t>
            </a:r>
            <a:r>
              <a:rPr lang="en-US" dirty="0" err="1"/>
              <a:t>sublattice</a:t>
            </a:r>
            <a:r>
              <a:rPr lang="en-US" dirty="0"/>
              <a:t> A)</a:t>
            </a:r>
            <a:r>
              <a:rPr lang="en-US" dirty="0">
                <a:sym typeface="Wingdings" pitchFamily="2" charset="2"/>
              </a:rPr>
              <a:t> linear loss </a:t>
            </a:r>
            <a:r>
              <a:rPr lang="en-US" dirty="0" smtClean="0">
                <a:sym typeface="Wingdings" pitchFamily="2" charset="2"/>
              </a:rPr>
              <a:t></a:t>
            </a:r>
            <a:br>
              <a:rPr lang="en-US" dirty="0" smtClean="0">
                <a:sym typeface="Wingdings" pitchFamily="2" charset="2"/>
              </a:rPr>
            </a:br>
            <a:endParaRPr lang="en-US" dirty="0"/>
          </a:p>
          <a:p>
            <a:r>
              <a:rPr lang="en-US" dirty="0" smtClean="0">
                <a:sym typeface="Wingdings" pitchFamily="2" charset="2"/>
              </a:rPr>
              <a:t>coupling between the </a:t>
            </a:r>
            <a:r>
              <a:rPr lang="en-US" dirty="0" err="1" smtClean="0">
                <a:sym typeface="Wingdings" pitchFamily="2" charset="2"/>
              </a:rPr>
              <a:t>sublattices</a:t>
            </a:r>
            <a:r>
              <a:rPr lang="en-US" dirty="0" smtClean="0">
                <a:sym typeface="Wingdings" pitchFamily="2" charset="2"/>
              </a:rPr>
              <a:t> 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ym typeface="Wingdings" pitchFamily="2" charset="2"/>
              </a:rPr>
              <a:t> </a:t>
            </a:r>
          </a:p>
          <a:p>
            <a:r>
              <a:rPr lang="en-US" dirty="0" smtClean="0">
                <a:sym typeface="Wingdings" pitchFamily="2" charset="2"/>
              </a:rPr>
              <a:t>redistribution of energy to edge component (</a:t>
            </a:r>
            <a:r>
              <a:rPr lang="en-US" dirty="0" err="1" smtClean="0">
                <a:sym typeface="Wingdings" pitchFamily="2" charset="2"/>
              </a:rPr>
              <a:t>sublattice</a:t>
            </a:r>
            <a:r>
              <a:rPr lang="en-US" dirty="0" smtClean="0">
                <a:sym typeface="Wingdings" pitchFamily="2" charset="2"/>
              </a:rPr>
              <a:t> B)</a:t>
            </a:r>
            <a:br>
              <a:rPr lang="en-US" dirty="0" smtClean="0">
                <a:sym typeface="Wingdings" pitchFamily="2" charset="2"/>
              </a:rPr>
            </a:br>
            <a:endParaRPr lang="en-US" dirty="0" smtClean="0">
              <a:sym typeface="Wingdings" pitchFamily="2" charset="2"/>
            </a:endParaRPr>
          </a:p>
          <a:p>
            <a:r>
              <a:rPr lang="en-US" dirty="0" smtClean="0"/>
              <a:t>feedback loop: </a:t>
            </a:r>
            <a:r>
              <a:rPr lang="en-US" dirty="0"/>
              <a:t>the </a:t>
            </a:r>
            <a:r>
              <a:rPr lang="en-US" dirty="0" err="1"/>
              <a:t>sublattice</a:t>
            </a:r>
            <a:r>
              <a:rPr lang="en-US" dirty="0"/>
              <a:t> B loss </a:t>
            </a:r>
            <a:r>
              <a:rPr lang="en-US" dirty="0" smtClean="0"/>
              <a:t>stimulates the </a:t>
            </a:r>
            <a:r>
              <a:rPr lang="en-US" dirty="0"/>
              <a:t>more efficient excitation of the </a:t>
            </a:r>
            <a:r>
              <a:rPr lang="en-US" dirty="0" err="1" smtClean="0"/>
              <a:t>sublattice</a:t>
            </a:r>
            <a:r>
              <a:rPr lang="en-US" dirty="0"/>
              <a:t> </a:t>
            </a:r>
            <a:r>
              <a:rPr lang="en-US" dirty="0" smtClean="0"/>
              <a:t>A</a:t>
            </a:r>
            <a:r>
              <a:rPr lang="en-US" dirty="0"/>
              <a:t>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20746" y="6055759"/>
            <a:ext cx="60528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Fig. 6  Fidelity vs. gain in A and ratio of loss parameters, G=0  (similar for weak G).</a:t>
            </a:r>
            <a:endParaRPr lang="en-US" sz="14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4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481" y="2279176"/>
            <a:ext cx="7654119" cy="3484589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13531" y="0"/>
            <a:ext cx="86487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r>
              <a:rPr lang="en-US" dirty="0" smtClean="0"/>
              <a:t>Zero-mode lasing </a:t>
            </a:r>
            <a:r>
              <a:rPr lang="en-US" dirty="0"/>
              <a:t> </a:t>
            </a:r>
            <a:r>
              <a:rPr lang="en-US" dirty="0" smtClean="0"/>
              <a:t>vs. local intensity-dependent nonlinear lattice response: </a:t>
            </a:r>
          </a:p>
          <a:p>
            <a:endParaRPr lang="en-US" dirty="0"/>
          </a:p>
          <a:p>
            <a:r>
              <a:rPr lang="en-US" dirty="0" smtClean="0"/>
              <a:t>|G</a:t>
            </a:r>
            <a:r>
              <a:rPr lang="en-US" dirty="0"/>
              <a:t>| &lt; </a:t>
            </a:r>
            <a:r>
              <a:rPr lang="en-US" dirty="0" smtClean="0"/>
              <a:t>0.1 –robust vortex-edge –component lasing 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</a:t>
            </a:r>
            <a:r>
              <a:rPr lang="en-US" dirty="0"/>
              <a:t>F is in the range [0.9, 1</a:t>
            </a:r>
            <a:r>
              <a:rPr lang="en-US" dirty="0" smtClean="0"/>
              <a:t>]</a:t>
            </a:r>
            <a:endParaRPr lang="en-US" dirty="0"/>
          </a:p>
          <a:p>
            <a:r>
              <a:rPr lang="en-US" dirty="0" smtClean="0"/>
              <a:t> 0.1&lt; |G</a:t>
            </a:r>
            <a:r>
              <a:rPr lang="en-US" dirty="0"/>
              <a:t>| &lt; </a:t>
            </a:r>
            <a:r>
              <a:rPr lang="en-US" dirty="0" smtClean="0"/>
              <a:t>0.9 – robust vortex component lasing</a:t>
            </a:r>
            <a:endParaRPr lang="en-US" dirty="0"/>
          </a:p>
          <a:p>
            <a:r>
              <a:rPr lang="en-US" dirty="0" smtClean="0"/>
              <a:t>|</a:t>
            </a:r>
            <a:r>
              <a:rPr lang="en-US" dirty="0"/>
              <a:t>G| &gt; </a:t>
            </a:r>
            <a:r>
              <a:rPr lang="en-US" dirty="0" smtClean="0"/>
              <a:t>0.9 – delocalized radiation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destruction </a:t>
            </a:r>
            <a:r>
              <a:rPr lang="en-US" dirty="0"/>
              <a:t>of the </a:t>
            </a:r>
            <a:r>
              <a:rPr lang="en-US" dirty="0" smtClean="0"/>
              <a:t>zero-mode lasing.</a:t>
            </a:r>
          </a:p>
          <a:p>
            <a:endParaRPr lang="en-US" dirty="0"/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6">
                  <a:lumMod val="75000"/>
                </a:schemeClr>
              </a:buClr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5481" y="5943600"/>
            <a:ext cx="79248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dirty="0" smtClean="0"/>
              <a:t>Fig. </a:t>
            </a:r>
            <a:r>
              <a:rPr lang="en-US" sz="1400" dirty="0"/>
              <a:t>7</a:t>
            </a:r>
            <a:r>
              <a:rPr lang="en-US" sz="1400" dirty="0" smtClean="0"/>
              <a:t>  F(z)  vs. G. </a:t>
            </a:r>
            <a:r>
              <a:rPr lang="en-US" sz="1400" dirty="0"/>
              <a:t>: Γ</a:t>
            </a:r>
            <a:r>
              <a:rPr lang="en-US" sz="1400" baseline="-25000" dirty="0"/>
              <a:t>A</a:t>
            </a:r>
            <a:r>
              <a:rPr lang="en-US" sz="1400" dirty="0"/>
              <a:t>/</a:t>
            </a:r>
            <a:r>
              <a:rPr lang="en-US" sz="1400" dirty="0" err="1"/>
              <a:t>γ</a:t>
            </a:r>
            <a:r>
              <a:rPr lang="en-US" sz="1400" baseline="-25000" dirty="0" err="1"/>
              <a:t>A</a:t>
            </a:r>
            <a:r>
              <a:rPr lang="en-US" sz="1400" dirty="0"/>
              <a:t> = 10, Γ</a:t>
            </a:r>
            <a:r>
              <a:rPr lang="en-US" sz="1400" baseline="-25000" dirty="0"/>
              <a:t>B</a:t>
            </a:r>
            <a:r>
              <a:rPr lang="en-US" sz="1400" dirty="0"/>
              <a:t> = 0, </a:t>
            </a:r>
            <a:r>
              <a:rPr lang="en-US" sz="1400" dirty="0" err="1"/>
              <a:t>γ</a:t>
            </a:r>
            <a:r>
              <a:rPr lang="en-US" sz="1400" baseline="-25000" dirty="0" err="1"/>
              <a:t>A</a:t>
            </a:r>
            <a:r>
              <a:rPr lang="en-US" sz="1400" dirty="0"/>
              <a:t> = 0.01, </a:t>
            </a:r>
            <a:r>
              <a:rPr lang="en-US" sz="1400" dirty="0" err="1"/>
              <a:t>γ</a:t>
            </a:r>
            <a:r>
              <a:rPr lang="en-US" sz="1400" baseline="-25000" dirty="0" err="1"/>
              <a:t>B</a:t>
            </a:r>
            <a:r>
              <a:rPr lang="en-US" sz="1400" dirty="0"/>
              <a:t>/</a:t>
            </a:r>
            <a:r>
              <a:rPr lang="en-US" sz="1400" dirty="0" err="1"/>
              <a:t>γ</a:t>
            </a:r>
            <a:r>
              <a:rPr lang="en-US" sz="1400" baseline="-25000" dirty="0" err="1"/>
              <a:t>A</a:t>
            </a:r>
            <a:r>
              <a:rPr lang="en-US" sz="1400" dirty="0"/>
              <a:t> = </a:t>
            </a:r>
            <a:r>
              <a:rPr lang="en-US" sz="1400" dirty="0" smtClean="0"/>
              <a:t>10.</a:t>
            </a:r>
            <a:endParaRPr lang="en-US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14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575481" y="2303060"/>
            <a:ext cx="381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921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33400" y="1828800"/>
            <a:ext cx="8001000" cy="41857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Key points: </a:t>
            </a:r>
          </a:p>
          <a:p>
            <a:endParaRPr lang="en-US" b="1" dirty="0" smtClean="0"/>
          </a:p>
          <a:p>
            <a:r>
              <a:rPr lang="en-US" b="1" dirty="0" smtClean="0"/>
              <a:t>- Excitation of the zero-mode from a noisy background by </a:t>
            </a:r>
            <a:r>
              <a:rPr lang="en-US" b="1" dirty="0"/>
              <a:t>tuning </a:t>
            </a:r>
            <a:r>
              <a:rPr lang="en-US" b="1" dirty="0" err="1" smtClean="0"/>
              <a:t>sublattice</a:t>
            </a:r>
            <a:r>
              <a:rPr lang="en-US" b="1" dirty="0" smtClean="0"/>
              <a:t> dependent </a:t>
            </a:r>
            <a:r>
              <a:rPr lang="en-US" b="1" dirty="0" err="1" smtClean="0"/>
              <a:t>saturable</a:t>
            </a:r>
            <a:r>
              <a:rPr lang="en-US" b="1" dirty="0" smtClean="0"/>
              <a:t> </a:t>
            </a:r>
            <a:r>
              <a:rPr lang="en-US" b="1" dirty="0"/>
              <a:t>gain and linear </a:t>
            </a:r>
            <a:r>
              <a:rPr lang="en-US" b="1" dirty="0" smtClean="0"/>
              <a:t>loss</a:t>
            </a:r>
          </a:p>
          <a:p>
            <a:pPr marL="285750" indent="-285750">
              <a:buFontTx/>
              <a:buChar char="-"/>
            </a:pPr>
            <a:endParaRPr lang="en-US" b="1" dirty="0"/>
          </a:p>
          <a:p>
            <a:r>
              <a:rPr lang="en-US" b="1" dirty="0" smtClean="0"/>
              <a:t>- Creation of stable lasing in an unfolded lattice resonator</a:t>
            </a:r>
          </a:p>
          <a:p>
            <a:pPr marL="285750" indent="-285750">
              <a:buFontTx/>
              <a:buChar char="-"/>
            </a:pPr>
            <a:endParaRPr lang="en-US" b="1" dirty="0"/>
          </a:p>
          <a:p>
            <a:r>
              <a:rPr lang="en-US" b="1" dirty="0" smtClean="0"/>
              <a:t>- Deterioration of lasing by intensity-dependent nonlinearity in the limit of huge  powers of light – strong nonlinearity.</a:t>
            </a:r>
          </a:p>
          <a:p>
            <a:endParaRPr lang="en-US" b="1" dirty="0"/>
          </a:p>
          <a:p>
            <a:r>
              <a:rPr lang="en-US" b="1" dirty="0" smtClean="0"/>
              <a:t>Our </a:t>
            </a:r>
            <a:r>
              <a:rPr lang="en-US" b="1" dirty="0"/>
              <a:t>study </a:t>
            </a:r>
            <a:r>
              <a:rPr lang="en-US" b="1" dirty="0" smtClean="0"/>
              <a:t>opens </a:t>
            </a:r>
            <a:r>
              <a:rPr lang="en-US" b="1" dirty="0"/>
              <a:t>the door to an unhindered propagation and amplification of a coherent </a:t>
            </a:r>
            <a:r>
              <a:rPr lang="en-US" b="1" dirty="0" smtClean="0"/>
              <a:t>zero-mode and proposes the design of new topological lasers in active photonic media [6] :  WGAs, MCFs,  lattices of ring resonators.  </a:t>
            </a:r>
            <a:endParaRPr lang="en-US" sz="1400" b="1" dirty="0" smtClean="0"/>
          </a:p>
          <a:p>
            <a:endParaRPr lang="en-US" sz="1400" dirty="0"/>
          </a:p>
          <a:p>
            <a:r>
              <a:rPr lang="en-US" dirty="0" smtClean="0"/>
              <a:t>   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838200"/>
            <a:ext cx="22057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IV SUMMARY</a:t>
            </a:r>
            <a:endParaRPr lang="en-US" sz="28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6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/>
              <a:t>References</a:t>
            </a:r>
            <a:r>
              <a:rPr lang="en-US" dirty="0"/>
              <a:t>: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700" dirty="0" smtClean="0"/>
              <a:t>[1] </a:t>
            </a:r>
            <a:r>
              <a:rPr lang="en-US" sz="1700" dirty="0"/>
              <a:t>D. </a:t>
            </a:r>
            <a:r>
              <a:rPr lang="en-US" sz="1700" dirty="0" err="1"/>
              <a:t>Leykam</a:t>
            </a:r>
            <a:r>
              <a:rPr lang="en-US" sz="1700" dirty="0"/>
              <a:t>, E. </a:t>
            </a:r>
            <a:r>
              <a:rPr lang="en-US" sz="1700" dirty="0" err="1"/>
              <a:t>Smolina</a:t>
            </a:r>
            <a:r>
              <a:rPr lang="en-US" sz="1700" dirty="0"/>
              <a:t>, A. </a:t>
            </a:r>
            <a:r>
              <a:rPr lang="en-US" sz="1700" dirty="0" err="1"/>
              <a:t>Maluckov</a:t>
            </a:r>
            <a:r>
              <a:rPr lang="en-US" sz="1700" dirty="0"/>
              <a:t>, S. </a:t>
            </a:r>
            <a:r>
              <a:rPr lang="en-US" sz="1700" dirty="0" err="1"/>
              <a:t>Flach</a:t>
            </a:r>
            <a:r>
              <a:rPr lang="en-US" sz="1700" dirty="0"/>
              <a:t> and D. A. </a:t>
            </a:r>
            <a:r>
              <a:rPr lang="en-US" sz="1700" dirty="0" err="1"/>
              <a:t>Smirnova</a:t>
            </a:r>
            <a:r>
              <a:rPr lang="en-US" sz="1700" dirty="0"/>
              <a:t>, ‘Probing band topology using </a:t>
            </a:r>
            <a:r>
              <a:rPr lang="en-US" sz="1700" dirty="0" err="1"/>
              <a:t>modulational</a:t>
            </a:r>
            <a:r>
              <a:rPr lang="en-US" sz="1700" dirty="0"/>
              <a:t> instability’, Phys. Rev. </a:t>
            </a:r>
            <a:r>
              <a:rPr lang="en-US" sz="1700" dirty="0" err="1"/>
              <a:t>Lett</a:t>
            </a:r>
            <a:r>
              <a:rPr lang="en-US" sz="1700" dirty="0"/>
              <a:t>. 126, 073901 (2021). </a:t>
            </a:r>
            <a:endParaRPr lang="en-US" sz="1700" dirty="0" smtClean="0"/>
          </a:p>
          <a:p>
            <a:pPr marL="0" indent="0">
              <a:buNone/>
            </a:pPr>
            <a:r>
              <a:rPr lang="en-US" sz="1700" dirty="0" smtClean="0"/>
              <a:t>[2] </a:t>
            </a:r>
            <a:r>
              <a:rPr lang="en-US" sz="1700" dirty="0"/>
              <a:t>A. </a:t>
            </a:r>
            <a:r>
              <a:rPr lang="en-US" sz="1700" dirty="0" err="1"/>
              <a:t>Maluckov</a:t>
            </a:r>
            <a:r>
              <a:rPr lang="en-US" sz="1700" dirty="0"/>
              <a:t>, E. </a:t>
            </a:r>
            <a:r>
              <a:rPr lang="en-US" sz="1700" dirty="0" err="1"/>
              <a:t>Smolina</a:t>
            </a:r>
            <a:r>
              <a:rPr lang="en-US" sz="1700" dirty="0"/>
              <a:t>, D. </a:t>
            </a:r>
            <a:r>
              <a:rPr lang="en-US" sz="1700" dirty="0" err="1"/>
              <a:t>Leykam</a:t>
            </a:r>
            <a:r>
              <a:rPr lang="en-US" sz="1700" dirty="0"/>
              <a:t>, S. </a:t>
            </a:r>
            <a:r>
              <a:rPr lang="en-US" sz="1700" dirty="0" err="1"/>
              <a:t>Gundogdu</a:t>
            </a:r>
            <a:r>
              <a:rPr lang="en-US" sz="1700" dirty="0"/>
              <a:t>, D. G. </a:t>
            </a:r>
            <a:r>
              <a:rPr lang="en-US" sz="1700" dirty="0" err="1"/>
              <a:t>Angelakis</a:t>
            </a:r>
            <a:r>
              <a:rPr lang="en-US" sz="1700" dirty="0"/>
              <a:t>, and D. A. </a:t>
            </a:r>
            <a:r>
              <a:rPr lang="en-US" sz="1700" dirty="0" err="1"/>
              <a:t>Smirnova</a:t>
            </a:r>
            <a:r>
              <a:rPr lang="en-US" sz="1700" dirty="0"/>
              <a:t>, ‘ Nonlinear signatures of </a:t>
            </a:r>
            <a:r>
              <a:rPr lang="en-US" sz="1700" dirty="0" err="1"/>
              <a:t>Floquet</a:t>
            </a:r>
            <a:r>
              <a:rPr lang="en-US" sz="1700" dirty="0"/>
              <a:t> band topology’, Phys. Rev. B 105, 115133 (2022). </a:t>
            </a:r>
            <a:endParaRPr lang="en-US" sz="1700" dirty="0" smtClean="0"/>
          </a:p>
          <a:p>
            <a:pPr marL="0" indent="0">
              <a:buNone/>
            </a:pPr>
            <a:r>
              <a:rPr lang="en-US" sz="1700" dirty="0" smtClean="0"/>
              <a:t>[3] </a:t>
            </a:r>
            <a:r>
              <a:rPr lang="en-US" sz="1700" dirty="0"/>
              <a:t>A. J. </a:t>
            </a:r>
            <a:r>
              <a:rPr lang="en-US" sz="1700" dirty="0" err="1"/>
              <a:t>Menssen</a:t>
            </a:r>
            <a:r>
              <a:rPr lang="en-US" sz="1700" dirty="0"/>
              <a:t>, J. Guan, D. </a:t>
            </a:r>
            <a:r>
              <a:rPr lang="en-US" sz="1700" dirty="0" err="1"/>
              <a:t>Felce</a:t>
            </a:r>
            <a:r>
              <a:rPr lang="en-US" sz="1700" dirty="0"/>
              <a:t>, M. J. Booth, and I. A. </a:t>
            </a:r>
            <a:r>
              <a:rPr lang="en-US" sz="1700" dirty="0" err="1"/>
              <a:t>Walmsley</a:t>
            </a:r>
            <a:r>
              <a:rPr lang="en-US" sz="1700" dirty="0"/>
              <a:t>, `Photonic Topological Mode Bound to a Vortex', Phys. Rev. </a:t>
            </a:r>
            <a:r>
              <a:rPr lang="en-US" sz="1700" dirty="0" err="1"/>
              <a:t>Lett</a:t>
            </a:r>
            <a:r>
              <a:rPr lang="en-US" sz="1700" dirty="0"/>
              <a:t>. 125, 117401 (2020).</a:t>
            </a:r>
          </a:p>
          <a:p>
            <a:pPr marL="0" indent="0">
              <a:buNone/>
            </a:pPr>
            <a:r>
              <a:rPr lang="en-US" sz="1700" dirty="0"/>
              <a:t>[4] D. </a:t>
            </a:r>
            <a:r>
              <a:rPr lang="en-US" sz="1700" dirty="0" err="1"/>
              <a:t>Smirnova</a:t>
            </a:r>
            <a:r>
              <a:rPr lang="en-US" sz="1700" dirty="0"/>
              <a:t>, D. </a:t>
            </a:r>
            <a:r>
              <a:rPr lang="en-US" sz="1700" dirty="0" err="1"/>
              <a:t>Leykam</a:t>
            </a:r>
            <a:r>
              <a:rPr lang="en-US" sz="1700" dirty="0"/>
              <a:t>, Y. Chong, and Y. </a:t>
            </a:r>
            <a:r>
              <a:rPr lang="en-US" sz="1700" dirty="0" err="1"/>
              <a:t>Kivshar</a:t>
            </a:r>
            <a:r>
              <a:rPr lang="en-US" sz="1700" dirty="0"/>
              <a:t>, `Nonlinear topological photonics', Appl. Phys. Rev. 7, 021306 (2020). </a:t>
            </a:r>
          </a:p>
          <a:p>
            <a:pPr marL="0" indent="0">
              <a:buNone/>
            </a:pPr>
            <a:r>
              <a:rPr lang="en-US" sz="1700" dirty="0"/>
              <a:t>[5] Y. Ota, K. </a:t>
            </a:r>
            <a:r>
              <a:rPr lang="en-US" sz="1700" dirty="0" err="1"/>
              <a:t>Takata</a:t>
            </a:r>
            <a:r>
              <a:rPr lang="en-US" sz="1700" dirty="0"/>
              <a:t>, T. Ozawa, A. </a:t>
            </a:r>
            <a:r>
              <a:rPr lang="en-US" sz="1700" dirty="0" err="1"/>
              <a:t>Amo</a:t>
            </a:r>
            <a:r>
              <a:rPr lang="en-US" sz="1700" dirty="0"/>
              <a:t>, Z. </a:t>
            </a:r>
            <a:r>
              <a:rPr lang="en-US" sz="1700" dirty="0" err="1"/>
              <a:t>Jia</a:t>
            </a:r>
            <a:r>
              <a:rPr lang="en-US" sz="1700" dirty="0"/>
              <a:t>, B. </a:t>
            </a:r>
            <a:r>
              <a:rPr lang="en-US" sz="1700" dirty="0" err="1"/>
              <a:t>Kante</a:t>
            </a:r>
            <a:r>
              <a:rPr lang="en-US" sz="1700" dirty="0"/>
              <a:t>, M. </a:t>
            </a:r>
            <a:r>
              <a:rPr lang="en-US" sz="1700" dirty="0" err="1"/>
              <a:t>Notomi</a:t>
            </a:r>
            <a:r>
              <a:rPr lang="en-US" sz="1700" dirty="0"/>
              <a:t>, Y. Arakawa, and S. Iwamoto, 'Active topological photonics', </a:t>
            </a:r>
            <a:r>
              <a:rPr lang="en-US" sz="1700" dirty="0" err="1"/>
              <a:t>Nanophotonics</a:t>
            </a:r>
            <a:r>
              <a:rPr lang="en-US" sz="1700" dirty="0"/>
              <a:t> 9(3): 547–567 (2020). </a:t>
            </a:r>
          </a:p>
          <a:p>
            <a:pPr marL="0" indent="0">
              <a:buNone/>
            </a:pPr>
            <a:r>
              <a:rPr lang="en-US" sz="1700" b="1" dirty="0" smtClean="0"/>
              <a:t>[6] </a:t>
            </a:r>
            <a:r>
              <a:rPr lang="en-US" sz="1700" b="1" dirty="0"/>
              <a:t>M. </a:t>
            </a:r>
            <a:r>
              <a:rPr lang="en-US" sz="1700" b="1" dirty="0" err="1"/>
              <a:t>Nedic</a:t>
            </a:r>
            <a:r>
              <a:rPr lang="en-US" sz="1700" b="1" dirty="0"/>
              <a:t>, G. </a:t>
            </a:r>
            <a:r>
              <a:rPr lang="en-US" sz="1700" b="1" dirty="0" err="1"/>
              <a:t>Gligoric</a:t>
            </a:r>
            <a:r>
              <a:rPr lang="en-US" sz="1700" b="1" dirty="0"/>
              <a:t>, J. </a:t>
            </a:r>
            <a:r>
              <a:rPr lang="en-US" sz="1700" b="1" dirty="0" err="1"/>
              <a:t>Petrovic</a:t>
            </a:r>
            <a:r>
              <a:rPr lang="en-US" sz="1700" b="1" dirty="0"/>
              <a:t>, A. </a:t>
            </a:r>
            <a:r>
              <a:rPr lang="en-US" sz="1700" b="1" dirty="0" err="1"/>
              <a:t>Maluckov</a:t>
            </a:r>
            <a:r>
              <a:rPr lang="en-US" sz="1700" b="1" dirty="0"/>
              <a:t>,’ Nonlinearity and lasing topological zero-mode in distorted photonic lattice’, Physics Letters A 477, 128893 (2023) .</a:t>
            </a:r>
          </a:p>
          <a:p>
            <a:pPr marL="0" indent="0">
              <a:buNone/>
            </a:pPr>
            <a:r>
              <a:rPr lang="en-US" sz="1800" dirty="0" smtClean="0"/>
              <a:t>[</a:t>
            </a:r>
            <a:r>
              <a:rPr lang="en-US" sz="1800" dirty="0"/>
              <a:t>7] </a:t>
            </a:r>
            <a:r>
              <a:rPr lang="en-US" sz="1700" dirty="0"/>
              <a:t>C.-Y. </a:t>
            </a:r>
            <a:r>
              <a:rPr lang="en-US" sz="1700" dirty="0" err="1"/>
              <a:t>Hou</a:t>
            </a:r>
            <a:r>
              <a:rPr lang="en-US" sz="1700" dirty="0"/>
              <a:t>, C. </a:t>
            </a:r>
            <a:r>
              <a:rPr lang="en-US" sz="1700" dirty="0" err="1"/>
              <a:t>Chamon</a:t>
            </a:r>
            <a:r>
              <a:rPr lang="en-US" sz="1700" dirty="0"/>
              <a:t>, and C. </a:t>
            </a:r>
            <a:r>
              <a:rPr lang="en-US" sz="1700" dirty="0" err="1"/>
              <a:t>Mudry</a:t>
            </a:r>
            <a:r>
              <a:rPr lang="en-US" sz="1700" dirty="0"/>
              <a:t>, `Electron Fractionalization in Two-Dimensional </a:t>
            </a:r>
            <a:r>
              <a:rPr lang="en-US" sz="1700" dirty="0" err="1"/>
              <a:t>Graphenelike</a:t>
            </a:r>
            <a:r>
              <a:rPr lang="en-US" sz="1700" dirty="0"/>
              <a:t> Structures’, Phys. Rev. </a:t>
            </a:r>
            <a:r>
              <a:rPr lang="en-US" sz="1700" dirty="0" err="1"/>
              <a:t>Lett</a:t>
            </a:r>
            <a:r>
              <a:rPr lang="en-US" sz="1700" dirty="0"/>
              <a:t>. 98, 186809 (2007</a:t>
            </a:r>
            <a:r>
              <a:rPr lang="en-US" sz="1700" dirty="0" smtClean="0"/>
              <a:t>).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841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5800" y="474345"/>
            <a:ext cx="76962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Motivation</a:t>
            </a:r>
            <a:r>
              <a:rPr lang="en-US" dirty="0" smtClean="0"/>
              <a:t>  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We are inspired by question how </a:t>
            </a:r>
            <a:r>
              <a:rPr lang="en-US" b="1" dirty="0" smtClean="0"/>
              <a:t>nonlinearity </a:t>
            </a:r>
            <a:r>
              <a:rPr lang="en-US" b="1" dirty="0"/>
              <a:t>deals with </a:t>
            </a:r>
            <a:r>
              <a:rPr lang="en-US" b="1" dirty="0" smtClean="0"/>
              <a:t>properties of </a:t>
            </a:r>
            <a:r>
              <a:rPr lang="en-US" b="1" dirty="0"/>
              <a:t>photonic </a:t>
            </a:r>
            <a:r>
              <a:rPr lang="en-US" b="1" dirty="0" smtClean="0"/>
              <a:t>topological insulators.</a:t>
            </a:r>
          </a:p>
          <a:p>
            <a:endParaRPr lang="en-US" b="1" dirty="0"/>
          </a:p>
          <a:p>
            <a:r>
              <a:rPr lang="en-US" dirty="0" smtClean="0"/>
              <a:t>Pre-steps: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ability </a:t>
            </a:r>
            <a:r>
              <a:rPr lang="en-US" dirty="0"/>
              <a:t>to scan the topological properties of </a:t>
            </a:r>
            <a:r>
              <a:rPr lang="en-US" dirty="0" smtClean="0"/>
              <a:t>photonic bands by modulation instability [1]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excitation of </a:t>
            </a:r>
            <a:r>
              <a:rPr lang="en-US" dirty="0"/>
              <a:t>topological transition by nonlinearity </a:t>
            </a:r>
            <a:r>
              <a:rPr lang="en-US" dirty="0" smtClean="0"/>
              <a:t>[1], </a:t>
            </a: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topological properties of nonlinear </a:t>
            </a:r>
            <a:r>
              <a:rPr lang="en-US" dirty="0" err="1" smtClean="0"/>
              <a:t>Floquet</a:t>
            </a:r>
            <a:r>
              <a:rPr lang="en-US" dirty="0" smtClean="0"/>
              <a:t> lattices [2]</a:t>
            </a:r>
          </a:p>
          <a:p>
            <a:endParaRPr lang="en-US" dirty="0"/>
          </a:p>
          <a:p>
            <a:r>
              <a:rPr lang="en-US" dirty="0" smtClean="0"/>
              <a:t>Breaking point:</a:t>
            </a:r>
          </a:p>
          <a:p>
            <a:r>
              <a:rPr lang="en-US" dirty="0" err="1" smtClean="0"/>
              <a:t>Menssen</a:t>
            </a:r>
            <a:r>
              <a:rPr lang="en-US" dirty="0" smtClean="0"/>
              <a:t> [3]=&gt; FIRST EXPERIMENTAL REALIZATION OF A STATE BOUND TO VORTEX REPRESENTED BY A POINT DEFECT IN 2D LINEAR PHOTONIC GRAPHENE </a:t>
            </a:r>
          </a:p>
          <a:p>
            <a:r>
              <a:rPr lang="en-US" dirty="0" smtClean="0">
                <a:sym typeface="Wingdings" pitchFamily="2" charset="2"/>
              </a:rPr>
              <a:t></a:t>
            </a:r>
            <a:endParaRPr lang="en-US" dirty="0"/>
          </a:p>
          <a:p>
            <a:r>
              <a:rPr lang="en-US" b="1" dirty="0" smtClean="0"/>
              <a:t>How nonlinearity shapes the properties of this protected state? </a:t>
            </a:r>
            <a:endParaRPr lang="en-US" b="1" dirty="0"/>
          </a:p>
          <a:p>
            <a:endParaRPr lang="en-US" dirty="0"/>
          </a:p>
          <a:p>
            <a:r>
              <a:rPr lang="en-US" dirty="0"/>
              <a:t/>
            </a:r>
            <a:br>
              <a:rPr lang="en-US" dirty="0"/>
            </a:br>
            <a:r>
              <a:rPr lang="en-US" sz="1200" dirty="0"/>
              <a:t> 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424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4800" y="685800"/>
            <a:ext cx="8879966" cy="7325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u="sng" dirty="0" smtClean="0"/>
              <a:t>Talk overview:</a:t>
            </a:r>
          </a:p>
          <a:p>
            <a:endParaRPr lang="en-US" dirty="0"/>
          </a:p>
          <a:p>
            <a:r>
              <a:rPr lang="en-US" dirty="0" smtClean="0"/>
              <a:t>I </a:t>
            </a:r>
            <a:r>
              <a:rPr lang="en-US" b="1" dirty="0" smtClean="0"/>
              <a:t>Introduction</a:t>
            </a:r>
          </a:p>
          <a:p>
            <a:endParaRPr lang="en-US" dirty="0" smtClean="0"/>
          </a:p>
          <a:p>
            <a:r>
              <a:rPr lang="en-US" dirty="0" smtClean="0"/>
              <a:t>II </a:t>
            </a:r>
            <a:r>
              <a:rPr lang="en-US" b="1" dirty="0" smtClean="0"/>
              <a:t>Model equations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</a:t>
            </a:r>
          </a:p>
          <a:p>
            <a:r>
              <a:rPr lang="en-US" b="1" dirty="0" smtClean="0"/>
              <a:t>  </a:t>
            </a:r>
            <a:r>
              <a:rPr lang="en-US" dirty="0" err="1" smtClean="0"/>
              <a:t>Graphene</a:t>
            </a:r>
            <a:r>
              <a:rPr lang="en-US" dirty="0" smtClean="0"/>
              <a:t> like hexagonally shaped lattice</a:t>
            </a:r>
          </a:p>
          <a:p>
            <a:r>
              <a:rPr lang="en-US" b="1" dirty="0"/>
              <a:t> </a:t>
            </a:r>
            <a:r>
              <a:rPr lang="en-US" b="1" dirty="0" smtClean="0"/>
              <a:t> </a:t>
            </a:r>
            <a:r>
              <a:rPr lang="en-US" dirty="0" smtClean="0"/>
              <a:t>Vortex distortion –&gt; topological phase transition    </a:t>
            </a:r>
          </a:p>
          <a:p>
            <a:r>
              <a:rPr lang="en-US" dirty="0" smtClean="0"/>
              <a:t>               </a:t>
            </a:r>
            <a:endParaRPr lang="en-US" sz="1600" dirty="0" smtClean="0"/>
          </a:p>
          <a:p>
            <a:r>
              <a:rPr lang="en-US" dirty="0" smtClean="0"/>
              <a:t> III </a:t>
            </a:r>
            <a:r>
              <a:rPr lang="en-US" b="1" dirty="0" smtClean="0"/>
              <a:t>Topological zero mode</a:t>
            </a:r>
          </a:p>
          <a:p>
            <a:endParaRPr lang="en-US" b="1" dirty="0" smtClean="0"/>
          </a:p>
          <a:p>
            <a:r>
              <a:rPr lang="en-US" dirty="0" smtClean="0"/>
              <a:t>  Genesis of zero-mode</a:t>
            </a:r>
          </a:p>
          <a:p>
            <a:endParaRPr lang="en-US" dirty="0" smtClean="0"/>
          </a:p>
          <a:p>
            <a:r>
              <a:rPr lang="en-US" dirty="0" smtClean="0"/>
              <a:t>  Tuning the zero-mode lasing by driving effect (</a:t>
            </a:r>
            <a:r>
              <a:rPr lang="en-US" dirty="0" err="1" smtClean="0"/>
              <a:t>saturable</a:t>
            </a:r>
            <a:r>
              <a:rPr lang="en-US" dirty="0" smtClean="0"/>
              <a:t> nonlinear gain &amp; linear loss)</a:t>
            </a:r>
          </a:p>
          <a:p>
            <a:endParaRPr lang="en-US" dirty="0"/>
          </a:p>
          <a:p>
            <a:r>
              <a:rPr lang="en-US" dirty="0" smtClean="0"/>
              <a:t>  </a:t>
            </a:r>
            <a:r>
              <a:rPr lang="en-US" dirty="0"/>
              <a:t>L</a:t>
            </a:r>
            <a:r>
              <a:rPr lang="en-US" dirty="0" smtClean="0"/>
              <a:t>asing zero-mode in the presence of nonlinear </a:t>
            </a:r>
            <a:r>
              <a:rPr lang="en-US" dirty="0"/>
              <a:t>lattice response  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  IV </a:t>
            </a:r>
            <a:r>
              <a:rPr lang="en-US" b="1" dirty="0" smtClean="0"/>
              <a:t>Summary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      </a:t>
            </a:r>
            <a:endParaRPr lang="en-US" dirty="0"/>
          </a:p>
          <a:p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5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3610" y="702860"/>
            <a:ext cx="7989431" cy="34470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I INTRODUCTION</a:t>
            </a:r>
          </a:p>
          <a:p>
            <a:endParaRPr lang="en-US" dirty="0"/>
          </a:p>
          <a:p>
            <a:r>
              <a:rPr lang="en-US" dirty="0" smtClean="0"/>
              <a:t>Topological </a:t>
            </a:r>
            <a:r>
              <a:rPr lang="en-US" dirty="0"/>
              <a:t>photonics is a rapidly emerging field of research in which geometrical </a:t>
            </a:r>
          </a:p>
          <a:p>
            <a:r>
              <a:rPr lang="en-US" dirty="0"/>
              <a:t>and topological ideas are exploited to design and control the behavior of </a:t>
            </a:r>
            <a:r>
              <a:rPr lang="en-US" dirty="0" smtClean="0"/>
              <a:t>light</a:t>
            </a:r>
            <a:r>
              <a:rPr lang="en-US" dirty="0"/>
              <a:t> </a:t>
            </a:r>
            <a:r>
              <a:rPr lang="en-US" dirty="0" smtClean="0"/>
              <a:t>[4,5].</a:t>
            </a:r>
          </a:p>
          <a:p>
            <a:endParaRPr lang="en-US" dirty="0"/>
          </a:p>
          <a:p>
            <a:r>
              <a:rPr lang="en-US" b="1" dirty="0" smtClean="0"/>
              <a:t>Topological insulators and topologically protected modes</a:t>
            </a:r>
          </a:p>
          <a:p>
            <a:endParaRPr lang="en-US" b="1" dirty="0" smtClean="0"/>
          </a:p>
          <a:p>
            <a:r>
              <a:rPr lang="en-US" b="1" dirty="0" smtClean="0"/>
              <a:t>We considered photonic equivalent of  </a:t>
            </a:r>
            <a:r>
              <a:rPr lang="en-US" b="1" dirty="0" err="1" smtClean="0"/>
              <a:t>graphene</a:t>
            </a:r>
            <a:r>
              <a:rPr lang="en-US" b="1" dirty="0" smtClean="0"/>
              <a:t> - ‘Dirac material’ – </a:t>
            </a:r>
          </a:p>
          <a:p>
            <a:r>
              <a:rPr lang="en-US" b="1" dirty="0" smtClean="0"/>
              <a:t>hexagonal </a:t>
            </a:r>
            <a:r>
              <a:rPr lang="en-US" b="1" dirty="0"/>
              <a:t>(honeycomb) bipartite lattice </a:t>
            </a:r>
            <a:r>
              <a:rPr lang="en-US" dirty="0"/>
              <a:t>consisting of two </a:t>
            </a:r>
            <a:r>
              <a:rPr lang="en-US" dirty="0" err="1"/>
              <a:t>sublattices</a:t>
            </a:r>
            <a:r>
              <a:rPr lang="en-US" dirty="0"/>
              <a:t> A and B, </a:t>
            </a:r>
            <a:endParaRPr lang="en-US" dirty="0" smtClean="0"/>
          </a:p>
          <a:p>
            <a:r>
              <a:rPr lang="en-US" dirty="0" smtClean="0"/>
              <a:t>with </a:t>
            </a:r>
            <a:r>
              <a:rPr lang="en-US" dirty="0"/>
              <a:t>sites from one </a:t>
            </a:r>
            <a:r>
              <a:rPr lang="en-US" dirty="0" err="1"/>
              <a:t>sublattice</a:t>
            </a:r>
            <a:r>
              <a:rPr lang="en-US" dirty="0"/>
              <a:t> directly interacting only with sites from the other </a:t>
            </a:r>
            <a:endParaRPr lang="en-US" dirty="0" smtClean="0"/>
          </a:p>
          <a:p>
            <a:r>
              <a:rPr lang="en-US" dirty="0" err="1" smtClean="0"/>
              <a:t>sublattice</a:t>
            </a:r>
            <a:r>
              <a:rPr lang="en-US" dirty="0"/>
              <a:t>.  Energy spectrum is symmetric around zero energy.</a:t>
            </a:r>
          </a:p>
          <a:p>
            <a:endParaRPr lang="en-US" b="1" dirty="0"/>
          </a:p>
        </p:txBody>
      </p:sp>
      <p:sp>
        <p:nvSpPr>
          <p:cNvPr id="4" name="Rectangle 3"/>
          <p:cNvSpPr/>
          <p:nvPr/>
        </p:nvSpPr>
        <p:spPr>
          <a:xfrm>
            <a:off x="593610" y="4754306"/>
            <a:ext cx="68739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5050" y="3886200"/>
            <a:ext cx="3768550" cy="2909289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943600" y="6063018"/>
            <a:ext cx="251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Fig</a:t>
            </a:r>
            <a:r>
              <a:rPr lang="sr-Latn-R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.</a:t>
            </a:r>
            <a:r>
              <a:rPr lang="en-U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1 </a:t>
            </a:r>
            <a:r>
              <a:rPr lang="en-U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Hexagonal lattice with bipartite</a:t>
            </a:r>
            <a:r>
              <a:rPr lang="sr-Latn-RS" sz="1400" dirty="0">
                <a:solidFill>
                  <a:prstClr val="black"/>
                </a:solidFill>
                <a:cs typeface="Times New Roman" panose="02020603050405020304" pitchFamily="18" charset="0"/>
              </a:rPr>
              <a:t> </a:t>
            </a:r>
            <a:r>
              <a:rPr lang="en-US" sz="1400" dirty="0" smtClean="0">
                <a:solidFill>
                  <a:prstClr val="black"/>
                </a:solidFill>
                <a:cs typeface="Times New Roman" panose="02020603050405020304" pitchFamily="18" charset="0"/>
              </a:rPr>
              <a:t>symmetry </a:t>
            </a:r>
            <a:endParaRPr lang="en-US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801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41194" y="1676400"/>
            <a:ext cx="80010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In the absence of distortion – topologically trivial – with two  strongly </a:t>
            </a:r>
            <a:r>
              <a:rPr lang="en-US" b="1" dirty="0"/>
              <a:t>coupled </a:t>
            </a:r>
            <a:r>
              <a:rPr lang="en-US" b="1" dirty="0" smtClean="0"/>
              <a:t>bands (Dirac points at the 1</a:t>
            </a:r>
            <a:r>
              <a:rPr lang="en-US" b="1" baseline="30000" dirty="0" smtClean="0"/>
              <a:t>st</a:t>
            </a:r>
            <a:r>
              <a:rPr lang="en-US" b="1" dirty="0" smtClean="0"/>
              <a:t> BZ boundaries)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Vortex distortion opens the gap between bands which hosts zero-mode – topologically nontrivial state</a:t>
            </a:r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/>
              <a:t>We investigated ability to manage light propagation (guiding, coupling, lasing) </a:t>
            </a:r>
          </a:p>
          <a:p>
            <a:r>
              <a:rPr lang="en-US" b="1" dirty="0"/>
              <a:t>via zero-modes utilizing nonlinear response and driving </a:t>
            </a:r>
            <a:r>
              <a:rPr lang="en-US" dirty="0" smtClean="0"/>
              <a:t>[6].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8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7200" y="152400"/>
            <a:ext cx="80010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/>
              <a:t>II Model equations</a:t>
            </a:r>
            <a:endParaRPr lang="en-US" sz="3200" dirty="0"/>
          </a:p>
          <a:p>
            <a:r>
              <a:rPr lang="en-US" sz="1400" dirty="0"/>
              <a:t>              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52400" y="1150203"/>
            <a:ext cx="8839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r>
              <a:rPr lang="en-US" dirty="0" smtClean="0"/>
              <a:t>Hamiltonian of hexagonally shaped bipartite lattice with vortex distortion: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152400" y="2482334"/>
            <a:ext cx="55851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Linear lattice Hamiltonian (tight-binding approximation)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Rectangle 20"/>
              <p:cNvSpPr/>
              <p:nvPr/>
            </p:nvSpPr>
            <p:spPr>
              <a:xfrm>
                <a:off x="2865309" y="1981200"/>
                <a:ext cx="2849691" cy="4056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𝐻</m:t>
                        </m:r>
                      </m:e>
                    </m:acc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𝑙𝑎𝑡𝑡</m:t>
                        </m:r>
                      </m:sub>
                    </m:sSub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sr-Latn-R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sr-Latn-R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𝐾𝑒𝑟𝑟</m:t>
                        </m:r>
                      </m:sub>
                    </m:sSub>
                    <m:r>
                      <a:rPr lang="sr-Latn-RS" i="1">
                        <a:solidFill>
                          <a:prstClr val="black"/>
                        </a:solidFill>
                        <a:latin typeface="Cambria Math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𝑔𝑎𝑖𝑛</m:t>
                        </m:r>
                      </m:sub>
                    </m:sSub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1" name="Rectangle 2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5309" y="1981200"/>
                <a:ext cx="2849691" cy="405688"/>
              </a:xfrm>
              <a:prstGeom prst="rect">
                <a:avLst/>
              </a:prstGeom>
              <a:blipFill rotWithShape="1">
                <a:blip r:embed="rId2"/>
                <a:stretch>
                  <a:fillRect b="-89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642228" y="2869748"/>
                <a:ext cx="5871800" cy="4424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1600" dirty="0" smtClean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𝑙𝑎𝑡𝑡</m:t>
                        </m:r>
                      </m:sub>
                    </m:sSub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=−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,</m:t>
                        </m:r>
                        <m:r>
                          <m:rPr>
                            <m:brk m:alnAt="7"/>
                          </m:rP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 </m:t>
                        </m:r>
                        <m:sSup>
                          <m:sSup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′</m:t>
                            </m:r>
                          </m:sup>
                        </m:sSup>
                      </m:sub>
                      <m:sup/>
                      <m:e>
                        <m:d>
                          <m:d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𝑡</m:t>
                            </m:r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𝛿</m:t>
                                </m:r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𝑡</m:t>
                                </m:r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brk m:alnAt="7"/>
                                  </m:r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 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 panose="02040503050406030204" pitchFamily="18" charset="0"/>
                                            <a:cs typeface="Times New Roman" panose="020206030504050203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′</m:t>
                                    </m:r>
                                  </m:sup>
                                </m:sSup>
                              </m:sub>
                            </m:sSub>
                          </m:e>
                        </m:d>
                      </m:e>
                    </m:nary>
                    <m:sSup>
                      <m:sSup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pPr>
                      <m:e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sr-Latn-R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𝑎</m:t>
                                </m:r>
                              </m:e>
                            </m:acc>
                          </m:e>
                          <m:sub>
                            <m:acc>
                              <m:accPr>
                                <m:chr m:val="⃗"/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sr-Latn-R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𝑟</m:t>
                                </m:r>
                              </m:e>
                            </m:acc>
                          </m:sub>
                        </m:sSub>
                      </m:e>
                      <m:sup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†</m:t>
                        </m:r>
                      </m:sup>
                    </m:sSup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sr-Latn-R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𝑏</m:t>
                            </m:r>
                          </m:e>
                        </m:acc>
                      </m:e>
                      <m:sub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sr-Latn-R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sub>
                    </m:sSub>
                    <m:r>
                      <a:rPr lang="sr-Latn-RS" i="1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+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h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𝑐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.</m:t>
                    </m:r>
                  </m:oMath>
                </a14:m>
                <a:r>
                  <a:rPr lang="en-US" dirty="0">
                    <a:solidFill>
                      <a:prstClr val="black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endParaRPr lang="en-US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2228" y="2869748"/>
                <a:ext cx="5871800" cy="442429"/>
              </a:xfrm>
              <a:prstGeom prst="rect">
                <a:avLst/>
              </a:prstGeom>
              <a:blipFill rotWithShape="1">
                <a:blip r:embed="rId3"/>
                <a:stretch>
                  <a:fillRect t="-91667" b="-1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66048" y="3660710"/>
                <a:ext cx="2136611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𝑡</m:t>
                    </m:r>
                  </m:oMath>
                </a14:m>
                <a:r>
                  <a:rPr lang="en-US" dirty="0" smtClean="0"/>
                  <a:t> – coupling strength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048" y="3660710"/>
                <a:ext cx="2136611" cy="646331"/>
              </a:xfrm>
              <a:prstGeom prst="rect">
                <a:avLst/>
              </a:prstGeom>
              <a:blipFill rotWithShape="1">
                <a:blip r:embed="rId4"/>
                <a:stretch>
                  <a:fillRect t="-4717" r="-227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52400" y="4248247"/>
                <a:ext cx="7223075" cy="67076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accent6">
                      <a:lumMod val="75000"/>
                    </a:schemeClr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  <a:ea typeface="Cambria Math"/>
                          </a:rPr>
                          <m:t>𝛿</m:t>
                        </m:r>
                        <m:r>
                          <a:rPr lang="en-US" i="1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US" i="1">
                            <a:latin typeface="Cambria Math"/>
                          </a:rPr>
                          <m:t>,</m:t>
                        </m:r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′</m:t>
                            </m:r>
                          </m:sup>
                        </m:sSup>
                        <m:r>
                          <a:rPr lang="en-US" i="1">
                            <a:latin typeface="Cambria Math"/>
                          </a:rPr>
                          <m:t> 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r>
                  <a:rPr lang="en-US" dirty="0" smtClean="0">
                    <a:cs typeface="Times New Roman" pitchFamily="18" charset="0"/>
                  </a:rPr>
                  <a:t>-a </a:t>
                </a:r>
                <a:r>
                  <a:rPr lang="en-US" dirty="0" err="1">
                    <a:cs typeface="Times New Roman" pitchFamily="18" charset="0"/>
                  </a:rPr>
                  <a:t>Kekule</a:t>
                </a:r>
                <a:r>
                  <a:rPr lang="en-US" dirty="0">
                    <a:cs typeface="Times New Roman" pitchFamily="18" charset="0"/>
                  </a:rPr>
                  <a:t> vortex-like distortion </a:t>
                </a:r>
                <a:r>
                  <a:rPr lang="sr-Latn-RS" dirty="0" smtClean="0">
                    <a:cs typeface="Times New Roman" pitchFamily="18" charset="0"/>
                  </a:rPr>
                  <a:t>[</a:t>
                </a:r>
                <a:r>
                  <a:rPr lang="en-US" dirty="0" smtClean="0">
                    <a:cs typeface="Times New Roman" pitchFamily="18" charset="0"/>
                  </a:rPr>
                  <a:t>3,6,7</a:t>
                </a:r>
                <a:r>
                  <a:rPr lang="sr-Latn-RS" dirty="0" smtClean="0">
                    <a:cs typeface="Times New Roman" pitchFamily="18" charset="0"/>
                  </a:rPr>
                  <a:t>]</a:t>
                </a:r>
                <a:endParaRPr lang="en-US" dirty="0" smtClean="0">
                  <a:cs typeface="Times New Roman" pitchFamily="18" charset="0"/>
                </a:endParaRPr>
              </a:p>
              <a:p>
                <a:pPr>
                  <a:buClr>
                    <a:schemeClr val="accent6">
                      <a:lumMod val="75000"/>
                    </a:schemeClr>
                  </a:buClr>
                </a:pPr>
                <a:r>
                  <a:rPr lang="en-US" dirty="0" smtClean="0">
                    <a:cs typeface="Times New Roman" pitchFamily="18" charset="0"/>
                  </a:rPr>
                  <a:t>(experimentally </a:t>
                </a:r>
                <a:r>
                  <a:rPr lang="en-US" dirty="0">
                    <a:cs typeface="Times New Roman" pitchFamily="18" charset="0"/>
                  </a:rPr>
                  <a:t>induced by small shifts in the </a:t>
                </a:r>
                <a:r>
                  <a:rPr lang="en-US" dirty="0" smtClean="0">
                    <a:cs typeface="Times New Roman" pitchFamily="18" charset="0"/>
                  </a:rPr>
                  <a:t>WGs</a:t>
                </a:r>
                <a:r>
                  <a:rPr lang="sr-Latn-RS" dirty="0" smtClean="0">
                    <a:cs typeface="Times New Roman" pitchFamily="18" charset="0"/>
                  </a:rPr>
                  <a:t> </a:t>
                </a:r>
                <a:r>
                  <a:rPr lang="en-US" dirty="0" smtClean="0">
                    <a:cs typeface="Times New Roman" pitchFamily="18" charset="0"/>
                  </a:rPr>
                  <a:t>positions [3])</a:t>
                </a:r>
                <a:endParaRPr lang="en-US" dirty="0"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4248247"/>
                <a:ext cx="7223075" cy="670761"/>
              </a:xfrm>
              <a:prstGeom prst="rect">
                <a:avLst/>
              </a:prstGeom>
              <a:blipFill rotWithShape="1">
                <a:blip r:embed="rId5"/>
                <a:stretch>
                  <a:fillRect l="-675" t="-3636" b="-1363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8015450" y="2017556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(1</a:t>
            </a:r>
            <a:r>
              <a:rPr lang="en-US" dirty="0"/>
              <a:t>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015450" y="294284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2</a:t>
            </a:r>
            <a:r>
              <a:rPr lang="en-US" dirty="0"/>
              <a:t>)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261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152400" y="1447800"/>
                <a:ext cx="7924800" cy="258532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buClr>
                    <a:schemeClr val="accent6">
                      <a:lumMod val="75000"/>
                    </a:schemeClr>
                  </a:buClr>
                </a:pPr>
                <a:r>
                  <a:rPr lang="en-US" i="1" dirty="0" smtClean="0">
                    <a:latin typeface="Cambria Math"/>
                    <a:ea typeface="Cambria Math"/>
                    <a:cs typeface="Times New Roman" pitchFamily="18" charset="0"/>
                  </a:rPr>
                  <a:t/>
                </a:r>
                <a:br>
                  <a:rPr lang="en-US" i="1" dirty="0" smtClean="0">
                    <a:latin typeface="Cambria Math"/>
                    <a:ea typeface="Cambria Math"/>
                    <a:cs typeface="Times New Roman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  </m:t>
                    </m:r>
                    <m:r>
                      <a:rPr lang="en-US" i="1" smtClean="0">
                        <a:latin typeface="Cambria Math"/>
                        <a:ea typeface="Cambria Math"/>
                        <a:cs typeface="Times New Roman" pitchFamily="18" charset="0"/>
                      </a:rPr>
                      <m:t>𝛼</m:t>
                    </m:r>
                    <m:r>
                      <a:rPr lang="en-US" b="0" i="0" smtClean="0"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US" dirty="0" smtClean="0">
                    <a:latin typeface="Times New Roman" pitchFamily="18" charset="0"/>
                    <a:cs typeface="Times New Roman" pitchFamily="18" charset="0"/>
                  </a:rPr>
                  <a:t>– </a:t>
                </a:r>
                <a:r>
                  <a:rPr lang="en-US" dirty="0" smtClean="0">
                    <a:cs typeface="Times New Roman" pitchFamily="18" charset="0"/>
                  </a:rPr>
                  <a:t>vortex phase</a:t>
                </a:r>
                <a:endParaRPr lang="en-US" dirty="0">
                  <a:cs typeface="Times New Roman" pitchFamily="18" charset="0"/>
                </a:endParaRPr>
              </a:p>
              <a:p>
                <a:pPr marL="342900" indent="-342900">
                  <a:buClr>
                    <a:schemeClr val="accent6">
                      <a:lumMod val="75000"/>
                    </a:schemeClr>
                  </a:buClr>
                  <a:buFont typeface="Wingdings" pitchFamily="2" charset="2"/>
                  <a:buChar char="Ø"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Clr>
                    <a:schemeClr val="accent6">
                      <a:lumMod val="75000"/>
                    </a:schemeClr>
                  </a:buClr>
                  <a:buFont typeface="Wingdings" pitchFamily="2" charset="2"/>
                  <a:buChar char="Ø"/>
                </a:pPr>
                <a:r>
                  <a:rPr lang="en-US" dirty="0" smtClean="0">
                    <a:cs typeface="Times New Roman" pitchFamily="18" charset="0"/>
                  </a:rPr>
                  <a:t>Vortex distortion </a:t>
                </a:r>
                <a:r>
                  <a:rPr lang="en-US" dirty="0" smtClean="0">
                    <a:cs typeface="Times New Roman" pitchFamily="18" charset="0"/>
                    <a:sym typeface="Wingdings" pitchFamily="2" charset="2"/>
                  </a:rPr>
                  <a:t> </a:t>
                </a:r>
                <a:r>
                  <a:rPr lang="en-US" dirty="0" smtClean="0">
                    <a:cs typeface="Times New Roman" pitchFamily="18" charset="0"/>
                  </a:rPr>
                  <a:t>Coupling of two Dirac valleys by distortion</a:t>
                </a:r>
                <a:r>
                  <a:rPr lang="en-US" dirty="0" smtClean="0">
                    <a:sym typeface="Wingdings" pitchFamily="2" charset="2"/>
                  </a:rPr>
                  <a:t> </a:t>
                </a:r>
                <a:endParaRPr lang="en-US" dirty="0">
                  <a:sym typeface="Wingdings" pitchFamily="2" charset="2"/>
                </a:endParaRPr>
              </a:p>
              <a:p>
                <a:r>
                  <a:rPr lang="en-US" dirty="0">
                    <a:sym typeface="Wingdings" pitchFamily="2" charset="2"/>
                  </a:rPr>
                  <a:t>                                </a:t>
                </a:r>
                <a:r>
                  <a:rPr lang="en-US" dirty="0" smtClean="0">
                    <a:sym typeface="Wingdings" pitchFamily="2" charset="2"/>
                  </a:rPr>
                  <a:t>                opening </a:t>
                </a:r>
                <a:r>
                  <a:rPr lang="en-US" dirty="0">
                    <a:sym typeface="Wingdings" pitchFamily="2" charset="2"/>
                  </a:rPr>
                  <a:t>of the gap in energy spectrum </a:t>
                </a:r>
              </a:p>
              <a:p>
                <a:r>
                  <a:rPr lang="en-US" dirty="0">
                    <a:sym typeface="Wingdings" pitchFamily="2" charset="2"/>
                  </a:rPr>
                  <a:t>                                                </a:t>
                </a:r>
                <a:r>
                  <a:rPr lang="en-US" dirty="0" smtClean="0">
                    <a:sym typeface="Wingdings" pitchFamily="2" charset="2"/>
                  </a:rPr>
                  <a:t>creation </a:t>
                </a:r>
                <a:r>
                  <a:rPr lang="en-US" dirty="0">
                    <a:sym typeface="Wingdings" pitchFamily="2" charset="2"/>
                  </a:rPr>
                  <a:t>of topological zero-mode (‘</a:t>
                </a:r>
                <a:r>
                  <a:rPr lang="en-US" dirty="0" err="1">
                    <a:sym typeface="Wingdings" pitchFamily="2" charset="2"/>
                  </a:rPr>
                  <a:t>Majorana</a:t>
                </a:r>
                <a:r>
                  <a:rPr lang="en-US" dirty="0">
                    <a:sym typeface="Wingdings" pitchFamily="2" charset="2"/>
                  </a:rPr>
                  <a:t>’ mode)</a:t>
                </a:r>
                <a:endParaRPr lang="en-US" dirty="0"/>
              </a:p>
              <a:p>
                <a:pPr marL="342900" indent="-342900">
                  <a:buClr>
                    <a:schemeClr val="accent6">
                      <a:lumMod val="75000"/>
                    </a:schemeClr>
                  </a:buClr>
                  <a:buFont typeface="Wingdings" pitchFamily="2" charset="2"/>
                  <a:buChar char="Ø"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 marL="342900" indent="-342900">
                  <a:buClr>
                    <a:schemeClr val="accent6">
                      <a:lumMod val="75000"/>
                    </a:schemeClr>
                  </a:buClr>
                  <a:buFont typeface="Wingdings" pitchFamily="2" charset="2"/>
                  <a:buChar char="Ø"/>
                </a:pPr>
                <a:endParaRPr lang="en-US" dirty="0" smtClean="0">
                  <a:latin typeface="Times New Roman" pitchFamily="18" charset="0"/>
                  <a:cs typeface="Times New Roman" pitchFamily="18" charset="0"/>
                </a:endParaRPr>
              </a:p>
              <a:p>
                <a:pPr>
                  <a:buClr>
                    <a:schemeClr val="accent6">
                      <a:lumMod val="75000"/>
                    </a:schemeClr>
                  </a:buClr>
                </a:pPr>
                <a:endParaRPr lang="sr-Latn-RS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447800"/>
                <a:ext cx="7924800" cy="2585323"/>
              </a:xfrm>
              <a:prstGeom prst="rect">
                <a:avLst/>
              </a:prstGeom>
              <a:blipFill rotWithShape="1">
                <a:blip r:embed="rId2"/>
                <a:stretch>
                  <a:fillRect l="-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584" y="3499246"/>
            <a:ext cx="3857202" cy="2286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75481" y="6007894"/>
            <a:ext cx="83399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Fig. 2 (a) Dirac points at the 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 BZ boundaries are connected by reciprocal vector  [7]. (b)The eigenvalues  of lattice without and with vortex distortion.  </a:t>
            </a:r>
            <a:endParaRPr lang="en-US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414659" y="304800"/>
                <a:ext cx="2661562" cy="5625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r>
                      <a:rPr lang="en-US" i="1" smtClean="0">
                        <a:latin typeface="Cambria Math"/>
                        <a:ea typeface="Cambria Math"/>
                      </a:rPr>
                      <m:t>𝛿</m:t>
                    </m:r>
                    <m:sSub>
                      <m:sSubPr>
                        <m:ctrlPr>
                          <a:rPr lang="en-US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𝑡</m:t>
                        </m:r>
                      </m:e>
                      <m:sub>
                        <m:acc>
                          <m:accPr>
                            <m:chr m:val="⃗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US" b="0" i="1" smtClean="0">
                            <a:latin typeface="Cambria Math"/>
                          </a:rPr>
                          <m:t>,</m:t>
                        </m:r>
                        <m:acc>
                          <m:accPr>
                            <m:chr m:val="⃗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</m:acc>
                        <m:r>
                          <a:rPr lang="en-US" b="0" i="1" smtClean="0">
                            <a:latin typeface="Cambria Math"/>
                          </a:rPr>
                          <m:t>′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Δ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acc>
                              <m:accPr>
                                <m:chr m:val="⃗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𝑟</m:t>
                                </m:r>
                              </m:e>
                            </m:acc>
                          </m:e>
                        </m:d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exp</m:t>
                        </m:r>
                        <m:r>
                          <a:rPr lang="en-US" b="0" i="1" smtClean="0">
                            <a:latin typeface="Cambria Math"/>
                          </a:rPr>
                          <m:t>⁡(</m:t>
                        </m:r>
                        <m:r>
                          <a:rPr lang="en-US" b="0" i="1" smtClean="0">
                            <a:latin typeface="Cambria Math"/>
                          </a:rPr>
                          <m:t>𝑖</m:t>
                        </m:r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l-GR" i="1">
                                    <a:latin typeface="Cambria Math"/>
                                    <a:ea typeface="Cambria Math"/>
                                  </a:rPr>
                                  <m:t>Κ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+</m:t>
                            </m:r>
                          </m:sub>
                        </m:sSub>
                        <m:sSub>
                          <m:sSub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bPr>
                          <m:e>
                            <m:acc>
                              <m:accPr>
                                <m:chr m:val="⃗"/>
                                <m:ctrlPr>
                                  <a:rPr lang="en-US" b="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accPr>
                              <m:e>
                                <m:r>
                                  <a:rPr lang="en-US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acc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𝑗</m:t>
                            </m:r>
                          </m:sub>
                        </m:sSub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dirty="0" smtClean="0"/>
                  <a:t>+c.c.</a:t>
                </a:r>
                <a:endParaRPr 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14659" y="304800"/>
                <a:ext cx="2661562" cy="562526"/>
              </a:xfrm>
              <a:prstGeom prst="rect">
                <a:avLst/>
              </a:prstGeom>
              <a:blipFill rotWithShape="1">
                <a:blip r:embed="rId4"/>
                <a:stretch>
                  <a:fillRect r="-1602" b="-65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3394237" y="1043381"/>
                <a:ext cx="2702406" cy="53437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i="1" smtClean="0">
                        <a:latin typeface="Cambria Math"/>
                        <a:ea typeface="Cambria Math"/>
                      </a:rPr>
                      <m:t>Δ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acc>
                          <m:accPr>
                            <m:chr m:val="⃗"/>
                            <m:ctrlPr>
                              <a:rPr lang="en-US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i="1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e>
                    </m:d>
                  </m:oMath>
                </a14:m>
                <a:r>
                  <a:rPr lang="en-US" dirty="0" smtClean="0"/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latin typeface="Cambria Math"/>
                            <a:ea typeface="Cambria Math"/>
                          </a:rPr>
                          <m:t>Δ</m:t>
                        </m:r>
                      </m:e>
                      <m:sub>
                        <m:r>
                          <a:rPr lang="en-US" i="1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  <m:r>
                      <m:rPr>
                        <m:sty m:val="p"/>
                      </m:rPr>
                      <a:rPr lang="en-US">
                        <a:latin typeface="Cambria Math"/>
                        <a:ea typeface="Cambria Math"/>
                      </a:rPr>
                      <m:t>tanh</m:t>
                    </m:r>
                    <m:r>
                      <a:rPr lang="en-US" i="1">
                        <a:latin typeface="Cambria Math"/>
                        <a:ea typeface="Cambria Math"/>
                      </a:rPr>
                      <m:t>⁡</m:t>
                    </m:r>
                    <m:d>
                      <m:dPr>
                        <m:ctrlPr>
                          <a:rPr lang="en-US" i="1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𝑟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i="1">
                                    <a:latin typeface="Cambria Math"/>
                                    <a:ea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𝑙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0</m:t>
                                </m:r>
                              </m:sub>
                            </m:sSub>
                          </m:den>
                        </m:f>
                      </m:e>
                    </m:d>
                    <m:sSup>
                      <m:sSupPr>
                        <m:ctrlPr>
                          <a:rPr lang="en-US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i="1" smtClean="0">
                            <a:latin typeface="Cambria Math"/>
                          </a:rPr>
                          <m:t>𝑖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𝜒</m:t>
                        </m:r>
                        <m:r>
                          <m:rPr>
                            <m:sty m:val="p"/>
                          </m:rPr>
                          <a:rPr lang="el-GR" b="0" i="1" smtClean="0">
                            <a:latin typeface="Cambria Math"/>
                            <a:ea typeface="Cambria Math"/>
                          </a:rPr>
                          <m:t>Θ</m:t>
                        </m:r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)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4237" y="1043381"/>
                <a:ext cx="2702406" cy="534377"/>
              </a:xfrm>
              <a:prstGeom prst="rect">
                <a:avLst/>
              </a:prstGeom>
              <a:blipFill rotWithShape="1">
                <a:blip r:embed="rId5"/>
                <a:stretch>
                  <a:fillRect t="-22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76600"/>
            <a:ext cx="4572000" cy="27312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76367" y="3853934"/>
            <a:ext cx="436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(a)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521661" y="3871582"/>
            <a:ext cx="44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(b)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8029900" y="743510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3)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078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315076" y="5022497"/>
                <a:ext cx="3853555" cy="4397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i="1" smtClean="0">
                          <a:latin typeface="Cambria Math"/>
                        </a:rPr>
                        <m:t>𝑖</m:t>
                      </m:r>
                      <m:sSub>
                        <m:sSubPr>
                          <m:ctrlPr>
                            <a:rPr lang="en-US" sz="20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i="1">
                              <a:latin typeface="Cambria Math"/>
                            </a:rPr>
                            <m:t>𝜕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/>
                            </a:rPr>
                            <m:t>𝑧</m:t>
                          </m:r>
                        </m:sub>
                      </m:sSub>
                      <m:d>
                        <m:dPr>
                          <m:begChr m:val="|"/>
                          <m:endChr m:val="|"/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i="1">
                              <a:latin typeface="Cambria Math"/>
                            </a:rPr>
                            <m:t>𝜓</m:t>
                          </m:r>
                          <m:d>
                            <m:d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⃗"/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</m:acc>
                              <m:r>
                                <a:rPr lang="en-US" sz="2000" i="1">
                                  <a:latin typeface="Cambria Math"/>
                                </a:rPr>
                                <m:t>,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𝑧</m:t>
                              </m:r>
                            </m:e>
                          </m:d>
                          <m:r>
                            <a:rPr lang="en-US" sz="2000" i="1">
                              <a:latin typeface="Cambria Math"/>
                            </a:rPr>
                            <m:t>&gt;=</m:t>
                          </m:r>
                          <m:sSub>
                            <m:sSubPr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̂"/>
                                  <m:ctrlPr>
                                    <a:rPr lang="en-US" sz="20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US" sz="2000" i="1">
                                      <a:latin typeface="Cambria Math"/>
                                    </a:rPr>
                                    <m:t>𝐻</m:t>
                                  </m:r>
                                </m:e>
                              </m:acc>
                            </m:e>
                            <m:sub/>
                          </m:sSub>
                        </m:e>
                      </m:d>
                      <m:r>
                        <a:rPr lang="en-US" sz="2000" i="1">
                          <a:latin typeface="Cambria Math"/>
                        </a:rPr>
                        <m:t>𝜓</m:t>
                      </m:r>
                      <m:d>
                        <m:dPr>
                          <m:ctrlPr>
                            <a:rPr lang="en-US" sz="2000" i="1">
                              <a:latin typeface="Cambria Math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US" sz="2000" i="1">
                                  <a:latin typeface="Cambria Math"/>
                                </a:rPr>
                              </m:ctrlPr>
                            </m:accPr>
                            <m:e>
                              <m:r>
                                <a:rPr lang="en-US" sz="2000" i="1">
                                  <a:latin typeface="Cambria Math"/>
                                </a:rPr>
                                <m:t>𝑟</m:t>
                              </m:r>
                            </m:e>
                          </m:acc>
                          <m:r>
                            <a:rPr lang="en-US" sz="2000" i="1">
                              <a:latin typeface="Cambria Math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sz="2000" i="1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15076" y="5022497"/>
                <a:ext cx="3853555" cy="439736"/>
              </a:xfrm>
              <a:prstGeom prst="rect">
                <a:avLst/>
              </a:prstGeom>
              <a:blipFill rotWithShape="1">
                <a:blip r:embed="rId2"/>
                <a:stretch>
                  <a:fillRect t="-11111" b="-97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37320" y="2590800"/>
            <a:ext cx="2388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Hamiltonian of ‘driving’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61204" y="4495800"/>
            <a:ext cx="2983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Equation of light propagation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1092264" y="3196104"/>
                <a:ext cx="6757172" cy="70872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sr-Latn-RS" sz="1600" dirty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𝑔𝑎𝑖𝑛</m:t>
                        </m:r>
                      </m:sub>
                    </m:sSub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</m:t>
                    </m:r>
                    <m:r>
                      <a:rPr lang="en-US" i="1">
                        <a:solidFill>
                          <a:prstClr val="black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𝑖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acc>
                          <m:accPr>
                            <m:chr m:val="⃗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sub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𝐴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𝑎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  <m:sup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†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𝑎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</m:s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l-GR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Γ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𝐵</m:t>
                                    </m:r>
                                  </m:sub>
                                </m:sSub>
                              </m:num>
                              <m:den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 panose="02040503050406030204" pitchFamily="18" charset="0"/>
                                                <a:cs typeface="Times New Roman" panose="02020603050405020304" pitchFamily="18" charset="0"/>
                                              </a:rPr>
                                              <m:t>𝑏</m:t>
                                            </m:r>
                                          </m:e>
                                          <m:sub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 panose="02040503050406030204" pitchFamily="18" charset="0"/>
                                                    <a:cs typeface="Times New Roman" panose="02020603050405020304" pitchFamily="18" charset="0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  <m:sup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†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</m:s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𝐴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𝑎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  <m:sup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†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𝑎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</m:sSub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𝛾</m:t>
                                </m:r>
                              </m:e>
                              <m:sub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𝐵</m:t>
                                </m:r>
                              </m:sub>
                            </m:sSub>
                            <m:sSubSup>
                              <m:sSubSup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Sup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  <m:sup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  <a:cs typeface="Times New Roman" panose="02020603050405020304" pitchFamily="18" charset="0"/>
                                  </a:rPr>
                                  <m:t>†</m:t>
                                </m:r>
                              </m:sup>
                            </m:sSubSup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 panose="02040503050406030204" pitchFamily="18" charset="0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</m:sSub>
                          </m:e>
                        </m:d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2264" y="3196104"/>
                <a:ext cx="6757172" cy="70872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/>
          <p:cNvSpPr txBox="1"/>
          <p:nvPr/>
        </p:nvSpPr>
        <p:spPr>
          <a:xfrm>
            <a:off x="437320" y="702860"/>
            <a:ext cx="2312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Nonlinear Hamiltonian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952894" y="1447800"/>
                <a:ext cx="4577920" cy="7087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sr-Latn-RS" sz="1600" dirty="0">
                    <a:solidFill>
                      <a:prstClr val="black"/>
                    </a:solidFill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sr-Latn-RS" i="1">
                                <a:solidFill>
                                  <a:prstClr val="black"/>
                                </a:solidFill>
                                <a:latin typeface="Cambria Math"/>
                                <a:cs typeface="Times New Roman" panose="02020603050405020304" pitchFamily="18" charset="0"/>
                              </a:rPr>
                              <m:t>𝐻</m:t>
                            </m:r>
                          </m:e>
                        </m:acc>
                      </m:e>
                      <m:sub>
                        <m:r>
                          <a:rPr lang="sr-Latn-RS" i="1">
                            <a:solidFill>
                              <a:prstClr val="black"/>
                            </a:solidFill>
                            <a:latin typeface="Cambria Math"/>
                            <a:cs typeface="Times New Roman" panose="02020603050405020304" pitchFamily="18" charset="0"/>
                          </a:rPr>
                          <m:t>𝐾𝑒𝑟𝑟</m:t>
                        </m:r>
                      </m:sub>
                    </m:sSub>
                    <m:r>
                      <a:rPr lang="en-US" i="1">
                        <a:solidFill>
                          <a:prstClr val="black"/>
                        </a:solidFill>
                        <a:latin typeface="Cambria Math"/>
                        <a:ea typeface="Cambria Math"/>
                        <a:cs typeface="Times New Roman" panose="02020603050405020304" pitchFamily="18" charset="0"/>
                      </a:rPr>
                      <m:t>=</m:t>
                    </m:r>
                    <m:f>
                      <m:fPr>
                        <m:ctrlPr>
                          <a:rPr lang="en-U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sr-Latn-R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𝐺</m:t>
                        </m:r>
                      </m:num>
                      <m:den>
                        <m:r>
                          <a:rPr lang="sr-Latn-RS" i="1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  <m:t>2</m:t>
                        </m:r>
                      </m:den>
                    </m:f>
                    <m:nary>
                      <m:naryPr>
                        <m:chr m:val="∑"/>
                        <m:supHide m:val="on"/>
                        <m:ctrlPr>
                          <a:rPr lang="sr-Latn-RS" i="1" smtClean="0">
                            <a:solidFill>
                              <a:prstClr val="black"/>
                            </a:solidFill>
                            <a:latin typeface="Cambria Math"/>
                            <a:ea typeface="Cambria Math"/>
                            <a:cs typeface="Times New Roman" panose="02020603050405020304" pitchFamily="18" charset="0"/>
                          </a:rPr>
                        </m:ctrlPr>
                      </m:naryPr>
                      <m:sub>
                        <m:acc>
                          <m:accPr>
                            <m:chr m:val="⃗"/>
                            <m:ctrlPr>
                              <a:rPr lang="sr-Latn-R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accPr>
                          <m:e>
                            <m:r>
                              <a:rPr lang="sr-Latn-R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𝑟</m:t>
                            </m:r>
                          </m:e>
                        </m:acc>
                      </m:sub>
                      <m:sup/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sr-Latn-R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sr-Latn-R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sr-Latn-R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sr-Latn-R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sr-Latn-R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𝑎</m:t>
                                            </m:r>
                                          </m:e>
                                          <m:sub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sr-Latn-R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/>
                                                    <a:ea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sr-Latn-R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/>
                                                    <a:ea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sSup>
                              <m:sSup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sr-Latn-R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𝑎</m:t>
                                        </m:r>
                                      </m:e>
                                    </m:acc>
                                  </m:e>
                                  <m:sub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sr-Latn-R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  <m:sup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†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𝑎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</m:sSub>
                            <m:r>
                              <a:rPr lang="sr-Latn-RS" i="1">
                                <a:solidFill>
                                  <a:prstClr val="black"/>
                                </a:solidFill>
                                <a:latin typeface="Cambria Math"/>
                                <a:ea typeface="Cambria Math"/>
                                <a:cs typeface="Times New Roman" panose="02020603050405020304" pitchFamily="18" charset="0"/>
                              </a:rPr>
                              <m:t>+</m:t>
                            </m:r>
                            <m:f>
                              <m:f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sr-Latn-R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sr-Latn-R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1+</m:t>
                                </m:r>
                                <m:sSup>
                                  <m:sSupPr>
                                    <m:ctrlP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pPr>
                                  <m:e>
                                    <m:d>
                                      <m:dPr>
                                        <m:begChr m:val="|"/>
                                        <m:endChr m:val="|"/>
                                        <m:ctrlPr>
                                          <a:rPr lang="sr-Latn-R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dPr>
                                      <m:e>
                                        <m:sSub>
                                          <m:sSubPr>
                                            <m:ctrlPr>
                                              <a:rPr lang="sr-Latn-R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sr-Latn-RS" i="1">
                                                <a:solidFill>
                                                  <a:prstClr val="black"/>
                                                </a:solidFill>
                                                <a:latin typeface="Cambria Math"/>
                                                <a:ea typeface="Cambria Math"/>
                                                <a:cs typeface="Times New Roman" panose="02020603050405020304" pitchFamily="18" charset="0"/>
                                              </a:rPr>
                                              <m:t>𝑏</m:t>
                                            </m:r>
                                          </m:e>
                                          <m:sub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sr-Latn-R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/>
                                                    <a:ea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sr-Latn-RS" i="1">
                                                    <a:solidFill>
                                                      <a:prstClr val="black"/>
                                                    </a:solidFill>
                                                    <a:latin typeface="Cambria Math"/>
                                                    <a:ea typeface="Cambria Math"/>
                                                    <a:cs typeface="Times New Roman" panose="02020603050405020304" pitchFamily="18" charset="0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sub>
                                        </m:sSub>
                                      </m:e>
                                    </m:d>
                                  </m:e>
                                  <m:sup>
                                    <m: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2</m:t>
                                    </m:r>
                                  </m:sup>
                                </m:sSup>
                              </m:den>
                            </m:f>
                            <m:sSup>
                              <m:sSup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sSubPr>
                                  <m:e>
                                    <m:acc>
                                      <m:accPr>
                                        <m:chr m:val="̂"/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sr-Latn-R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  <m:sub>
                                    <m:acc>
                                      <m:accPr>
                                        <m:chr m:val="⃗"/>
                                        <m:ctrlPr>
                                          <a:rPr lang="en-U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sr-Latn-RS" i="1">
                                            <a:solidFill>
                                              <a:prstClr val="black"/>
                                            </a:solidFill>
                                            <a:latin typeface="Cambria Math"/>
                                            <a:ea typeface="Cambria Math"/>
                                            <a:cs typeface="Times New Roman" panose="02020603050405020304" pitchFamily="18" charset="0"/>
                                          </a:rPr>
                                          <m:t>𝑟</m:t>
                                        </m:r>
                                      </m:e>
                                    </m:acc>
                                  </m:sub>
                                </m:sSub>
                              </m:e>
                              <m:sup>
                                <m: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  <m:t>†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en-US" i="1">
                                    <a:solidFill>
                                      <a:prstClr val="black"/>
                                    </a:solidFill>
                                    <a:latin typeface="Cambria Math"/>
                                    <a:ea typeface="Cambria Math"/>
                                    <a:cs typeface="Times New Roman" panose="02020603050405020304" pitchFamily="18" charset="0"/>
                                  </a:rPr>
                                </m:ctrlPr>
                              </m:sSubPr>
                              <m:e>
                                <m:acc>
                                  <m:accPr>
                                    <m:chr m:val="̂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𝑏</m:t>
                                    </m:r>
                                  </m:e>
                                </m:acc>
                              </m:e>
                              <m:sub>
                                <m:acc>
                                  <m:accPr>
                                    <m:chr m:val="⃗"/>
                                    <m:ctrlPr>
                                      <a:rPr lang="en-U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sr-Latn-RS" i="1">
                                        <a:solidFill>
                                          <a:prstClr val="black"/>
                                        </a:solidFill>
                                        <a:latin typeface="Cambria Math"/>
                                        <a:ea typeface="Cambria Math"/>
                                        <a:cs typeface="Times New Roman" panose="02020603050405020304" pitchFamily="18" charset="0"/>
                                      </a:rPr>
                                      <m:t>𝑟</m:t>
                                    </m:r>
                                  </m:e>
                                </m:acc>
                              </m:sub>
                            </m:sSub>
                          </m:e>
                        </m:d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2894" y="1447800"/>
                <a:ext cx="4577920" cy="7087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658802" y="1638603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4)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658802" y="3365798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5)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658802" y="4873033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6)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60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155590" y="2362200"/>
                <a:ext cx="5364831" cy="76309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/>
                        </a:rPr>
                        <m:t>𝑁</m:t>
                      </m:r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𝐴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en-US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US" i="1">
                              <a:latin typeface="Cambria Math"/>
                            </a:rPr>
                            <m:t>𝐴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(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𝐵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)</m:t>
                          </m:r>
                        </m:sub>
                      </m:sSub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nary>
                        <m:naryPr>
                          <m:chr m:val="∑"/>
                          <m:subHide m:val="on"/>
                          <m:supHide m:val="on"/>
                          <m:ctrlPr>
                            <a:rPr lang="en-US" b="0" i="1" smtClean="0">
                              <a:latin typeface="Cambria Math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/>
                                    </a:rPr>
                                    <m:t>|</m:t>
                                  </m:r>
                                  <m:r>
                                    <a:rPr lang="en-US" i="1">
                                      <a:latin typeface="Cambria Math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latin typeface="Cambria Math"/>
                                    </a:rPr>
                                    <m:t>𝑏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/>
                                    </a:rPr>
                                    <m:t>𝑟</m:t>
                                  </m:r>
                                </m:sub>
                              </m:sSub>
                              <m:r>
                                <a:rPr lang="en-US" b="0" i="1" smtClean="0">
                                  <a:latin typeface="Cambria Math"/>
                                </a:rPr>
                                <m:t>)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|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55590" y="2362200"/>
                <a:ext cx="5364831" cy="76309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857285" y="4336792"/>
                <a:ext cx="6241260" cy="4015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P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z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𝐴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d>
                      <m:dPr>
                        <m:ctrlPr>
                          <a:rPr lang="en-US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/>
                          </a:rPr>
                          <m:t>𝑧</m:t>
                        </m:r>
                      </m:e>
                    </m:d>
                    <m:r>
                      <a:rPr lang="en-US" b="0" i="1" smtClean="0">
                        <a:latin typeface="Cambria Math"/>
                      </a:rPr>
                      <m:t>,       </m:t>
                    </m:r>
                    <m:sSub>
                      <m:sSubPr>
                        <m:ctrlPr>
                          <a:rPr lang="en-US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𝐴</m:t>
                        </m:r>
                        <m:r>
                          <a:rPr lang="en-US" b="0" i="1" smtClean="0">
                            <a:latin typeface="Cambria Math"/>
                          </a:rPr>
                          <m:t>(</m:t>
                        </m:r>
                        <m:r>
                          <a:rPr lang="en-US" b="0" i="1" smtClean="0">
                            <a:latin typeface="Cambria Math"/>
                          </a:rPr>
                          <m:t>𝐵</m:t>
                        </m:r>
                        <m:r>
                          <a:rPr lang="en-US" b="0" i="1" smtClean="0">
                            <a:latin typeface="Cambria Math"/>
                          </a:rPr>
                          <m:t>)</m:t>
                        </m:r>
                      </m:sub>
                    </m:sSub>
                    <m:r>
                      <a:rPr lang="en-US" b="0" i="1" smtClean="0">
                        <a:latin typeface="Cambria Math"/>
                      </a:rPr>
                      <m:t>=(</m:t>
                    </m:r>
                    <m:nary>
                      <m:naryPr>
                        <m:chr m:val="∑"/>
                        <m:subHide m:val="on"/>
                        <m:supHide m:val="on"/>
                        <m:ctrlPr>
                          <a:rPr lang="en-US" b="0" i="1" smtClean="0">
                            <a:latin typeface="Cambria Math"/>
                          </a:rPr>
                        </m:ctrlPr>
                      </m:naryPr>
                      <m:sub/>
                      <m:sup/>
                      <m:e>
                        <m:sSup>
                          <m:sSupPr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sSupPr>
                          <m:e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|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)|</m:t>
                                </m:r>
                              </m:e>
                              <m:sup>
                                <m:r>
                                  <a:rPr lang="en-US" i="1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b="0" i="1" smtClean="0">
                            <a:latin typeface="Cambria Math"/>
                          </a:rPr>
                          <m:t>/</m:t>
                        </m:r>
                        <m:nary>
                          <m:naryPr>
                            <m:chr m:val="∑"/>
                            <m:subHide m:val="on"/>
                            <m:supHide m:val="on"/>
                            <m:ctrlPr>
                              <a:rPr lang="en-US" b="0" i="1" smtClean="0">
                                <a:latin typeface="Cambria Math"/>
                              </a:rPr>
                            </m:ctrlPr>
                          </m:naryPr>
                          <m:sub/>
                          <m:sup/>
                          <m:e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sSup>
                              <m:sSupPr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|</m:t>
                                    </m:r>
                                    <m:r>
                                      <a:rPr lang="en-US" i="1">
                                        <a:latin typeface="Cambria Math"/>
                                      </a:rPr>
                                      <m:t>𝑎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(</m:t>
                                </m:r>
                                <m:sSub>
                                  <m:sSubPr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>
                                        <a:latin typeface="Cambria Math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US" i="1">
                                        <a:latin typeface="Cambria Math"/>
                                      </a:rPr>
                                      <m:t>𝑟</m:t>
                                    </m:r>
                                  </m:sub>
                                </m:sSub>
                                <m:r>
                                  <a:rPr lang="en-US" i="1">
                                    <a:latin typeface="Cambria Math"/>
                                  </a:rPr>
                                  <m:t>)|</m:t>
                                </m:r>
                              </m:e>
                              <m:sup>
                                <m:r>
                                  <a:rPr lang="en-US" b="0" i="1" smtClean="0">
                                    <a:latin typeface="Cambria Math"/>
                                  </a:rPr>
                                  <m:t>4</m:t>
                                </m:r>
                              </m:sup>
                            </m:sSup>
                            <m:r>
                              <a:rPr lang="en-US" i="1">
                                <a:latin typeface="Cambria Math"/>
                              </a:rPr>
                              <m:t>)</m:t>
                            </m:r>
                          </m:e>
                        </m:nary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7285" y="4336792"/>
                <a:ext cx="6241260" cy="401520"/>
              </a:xfrm>
              <a:prstGeom prst="rect">
                <a:avLst/>
              </a:prstGeom>
              <a:blipFill rotWithShape="1">
                <a:blip r:embed="rId3"/>
                <a:stretch>
                  <a:fillRect l="-880" t="-107576" r="-391" b="-16515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438400" y="5731340"/>
                <a:ext cx="3200400" cy="4916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 smtClean="0">
                    <a:latin typeface="Cambria Math"/>
                  </a:rPr>
                  <a:t>F(z)=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latin typeface="Cambria Math"/>
                          </a:rPr>
                        </m:ctrlPr>
                      </m:naryPr>
                      <m:sub>
                        <m:acc>
                          <m:accPr>
                            <m:chr m:val="⃗"/>
                            <m:ctrlPr>
                              <a:rPr lang="en-US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𝑟</m:t>
                            </m:r>
                          </m:e>
                        </m:acc>
                      </m:sub>
                      <m:sup/>
                      <m:e>
                        <m:sSup>
                          <m:sSupPr>
                            <m:ctrlPr>
                              <a:rPr lang="en-US" i="1">
                                <a:latin typeface="Cambria Math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/>
                                  </a:rPr>
                                </m:ctrlPr>
                              </m:dPr>
                              <m:e>
                                <m:d>
                                  <m:dPr>
                                    <m:begChr m:val="⟨"/>
                                    <m:endChr m:val="⟩"/>
                                    <m:ctrlPr>
                                      <a:rPr lang="en-US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  <a:ea typeface="Cambria Math"/>
                                          </a:rPr>
                                          <m:t>𝜓</m:t>
                                        </m:r>
                                      </m:e>
                                      <m:sub>
                                        <m:acc>
                                          <m:accPr>
                                            <m:chr m:val="⃗"/>
                                            <m:ctrlPr>
                                              <a:rPr lang="en-US" i="1">
                                                <a:latin typeface="Cambria Math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</a:rPr>
                                              <m:t>𝑟</m:t>
                                            </m:r>
                                          </m:e>
                                        </m:acc>
                                      </m:sub>
                                    </m:sSub>
                                    <m:d>
                                      <m:d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dPr>
                                      <m:e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𝑧</m:t>
                                        </m:r>
                                      </m:e>
                                    </m:d>
                                  </m:e>
                                  <m:e>
                                    <m:sSup>
                                      <m:sSupPr>
                                        <m:ctrlPr>
                                          <a:rPr lang="en-US" i="1">
                                            <a:latin typeface="Cambria Math"/>
                                          </a:rPr>
                                        </m:ctrlPr>
                                      </m:sSupPr>
                                      <m:e>
                                        <m:sSub>
                                          <m:sSubPr>
                                            <m:ctrlPr>
                                              <a:rPr lang="en-US" i="1">
                                                <a:latin typeface="Cambria Math"/>
                                              </a:rPr>
                                            </m:ctrlPr>
                                          </m:sSubPr>
                                          <m:e>
                                            <m:r>
                                              <a:rPr lang="en-US" i="1">
                                                <a:latin typeface="Cambria Math"/>
                                                <a:ea typeface="Cambria Math"/>
                                              </a:rPr>
                                              <m:t>𝜓</m:t>
                                            </m:r>
                                          </m:e>
                                          <m:sub>
                                            <m:acc>
                                              <m:accPr>
                                                <m:chr m:val="⃗"/>
                                                <m:ctrlPr>
                                                  <a:rPr lang="en-US" i="1">
                                                    <a:latin typeface="Cambria Math"/>
                                                  </a:rPr>
                                                </m:ctrlPr>
                                              </m:accPr>
                                              <m:e>
                                                <m:r>
                                                  <a:rPr lang="en-US" i="1">
                                                    <a:latin typeface="Cambria Math"/>
                                                  </a:rPr>
                                                  <m:t>𝑟</m:t>
                                                </m:r>
                                              </m:e>
                                            </m:acc>
                                          </m:sub>
                                        </m:sSub>
                                      </m:e>
                                      <m:sup>
                                        <m:r>
                                          <a:rPr lang="en-US" i="1">
                                            <a:latin typeface="Cambria Math"/>
                                          </a:rPr>
                                          <m:t>𝑍𝑀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</m:d>
                          </m:e>
                          <m:sup/>
                        </m:sSup>
                      </m:e>
                    </m:nary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38400" y="5731340"/>
                <a:ext cx="3200400" cy="491673"/>
              </a:xfrm>
              <a:prstGeom prst="rect">
                <a:avLst/>
              </a:prstGeom>
              <a:blipFill rotWithShape="1">
                <a:blip r:embed="rId4"/>
                <a:stretch>
                  <a:fillRect l="-1524" b="-135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/>
          <p:cNvSpPr txBox="1"/>
          <p:nvPr/>
        </p:nvSpPr>
        <p:spPr>
          <a:xfrm>
            <a:off x="76484" y="762000"/>
            <a:ext cx="59595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 smtClean="0"/>
              <a:t>Dynamical considerations :  </a:t>
            </a:r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To solve Eq. </a:t>
            </a:r>
            <a:r>
              <a:rPr lang="en-US" dirty="0"/>
              <a:t>(</a:t>
            </a:r>
            <a:r>
              <a:rPr lang="en-US" dirty="0" smtClean="0"/>
              <a:t>6) numerical </a:t>
            </a:r>
            <a:r>
              <a:rPr lang="en-US" dirty="0" err="1" smtClean="0"/>
              <a:t>Runge-Kutta</a:t>
            </a:r>
            <a:r>
              <a:rPr lang="en-US" dirty="0" smtClean="0"/>
              <a:t> method of 4</a:t>
            </a:r>
            <a:r>
              <a:rPr lang="en-US" baseline="30000" dirty="0" smtClean="0"/>
              <a:t>th</a:t>
            </a:r>
            <a:r>
              <a:rPr lang="en-US" dirty="0" smtClean="0"/>
              <a:t> order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82428" y="1946491"/>
            <a:ext cx="3253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norm and norms in A and B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8544" y="3533675"/>
            <a:ext cx="3895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Participation numbers: total and in  A/B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82428" y="5336987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Fidelity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48032" y="2559081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7)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648032" y="4276009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8)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648032" y="5746195"/>
            <a:ext cx="442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</a:t>
            </a:r>
            <a:r>
              <a:rPr lang="en-US" dirty="0" smtClean="0"/>
              <a:t>9)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7D49A-5DCF-42D7-8E72-691314BFBB6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9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8007</TotalTime>
  <Words>1579</Words>
  <Application>Microsoft Office PowerPoint</Application>
  <PresentationFormat>On-screen Show (4:3)</PresentationFormat>
  <Paragraphs>191</Paragraphs>
  <Slides>16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Maintaining lasing topological zero-mode in distorted photonic lattice by nonlinearity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Scanning band topology by the modulation instability</dc:title>
  <dc:creator>am</dc:creator>
  <cp:lastModifiedBy>am</cp:lastModifiedBy>
  <cp:revision>362</cp:revision>
  <dcterms:created xsi:type="dcterms:W3CDTF">2021-10-07T13:34:16Z</dcterms:created>
  <dcterms:modified xsi:type="dcterms:W3CDTF">2023-09-05T11:30:41Z</dcterms:modified>
</cp:coreProperties>
</file>