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7" r:id="rId4"/>
    <p:sldId id="259" r:id="rId5"/>
    <p:sldId id="298" r:id="rId6"/>
    <p:sldId id="300" r:id="rId7"/>
    <p:sldId id="280" r:id="rId8"/>
    <p:sldId id="297" r:id="rId9"/>
    <p:sldId id="288" r:id="rId10"/>
    <p:sldId id="299" r:id="rId11"/>
    <p:sldId id="289" r:id="rId12"/>
    <p:sldId id="290" r:id="rId13"/>
    <p:sldId id="293" r:id="rId14"/>
    <p:sldId id="294" r:id="rId15"/>
    <p:sldId id="295" r:id="rId16"/>
    <p:sldId id="269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31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3645" autoAdjust="0"/>
  </p:normalViewPr>
  <p:slideViewPr>
    <p:cSldViewPr>
      <p:cViewPr>
        <p:scale>
          <a:sx n="66" d="100"/>
          <a:sy n="6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B08AE3-AEF2-4ED4-86F0-D4DD9EB8ED75}" type="datetimeFigureOut">
              <a:rPr lang="en-US" smtClean="0"/>
              <a:pPr/>
              <a:t>05/09/2023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F6A70E-3C5C-4633-90CB-E2EAFDC0D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logo_tex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975" y="45720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265500" y="2469750"/>
            <a:ext cx="7543800" cy="12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Various rogue wave clusters of the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nonlinear Schrödinger equatio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990600" y="909480"/>
            <a:ext cx="7924800" cy="7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Stanko</a:t>
            </a:r>
            <a:r>
              <a:rPr lang="en-US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N. </a:t>
            </a:r>
            <a:r>
              <a:rPr lang="en-US" sz="2000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Nikolić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Sarah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Alwashahi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Najdan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B.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Aleksić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Milivoj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R.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Belić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63104" y="5331540"/>
            <a:ext cx="7883377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Division of Arts and Sciences, Texas A&amp;M University at Qatar</a:t>
            </a:r>
          </a:p>
          <a:p>
            <a:pPr algn="ctr">
              <a:defRPr/>
            </a:pPr>
            <a:endParaRPr lang="en-US" sz="5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 of Physics Belgrade, University of Belgrade, Serbia</a:t>
            </a:r>
          </a:p>
          <a:p>
            <a:pPr algn="ctr">
              <a:defRPr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stanko.nikolic@qatar.tamu.edu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i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0825" y="4267200"/>
            <a:ext cx="1080656" cy="91440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23492" y="1372584"/>
            <a:ext cx="4858656" cy="2710542"/>
            <a:chOff x="1045026" y="1560288"/>
            <a:chExt cx="3984174" cy="2094089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813" t="50000" r="52988" b="20833"/>
            <a:stretch>
              <a:fillRect/>
            </a:stretch>
          </p:blipFill>
          <p:spPr bwMode="auto">
            <a:xfrm>
              <a:off x="1045026" y="1560288"/>
              <a:ext cx="3984174" cy="209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66800" y="16002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5867400" y="21336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RW cluster is built on Jacobi elliptic </a:t>
            </a:r>
            <a:r>
              <a:rPr lang="en-US" sz="2200" dirty="0" err="1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dnoidal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background</a:t>
            </a:r>
            <a:endParaRPr lang="en-US" sz="2200" dirty="0" smtClean="0">
              <a:solidFill>
                <a:srgbClr val="00206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92940" y="641556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IIc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Multi-elliptic rogue wave clusters composed of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the Akhmediev breathers on </a:t>
            </a: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background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47438" t="53184" r="20937" b="20833"/>
          <a:stretch>
            <a:fillRect/>
          </a:stretch>
        </p:blipFill>
        <p:spPr bwMode="auto">
          <a:xfrm>
            <a:off x="3352800" y="4086807"/>
            <a:ext cx="5740131" cy="265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990600" y="5638800"/>
            <a:ext cx="3352800" cy="1143000"/>
            <a:chOff x="990600" y="5638800"/>
            <a:chExt cx="3352800" cy="1143000"/>
          </a:xfrm>
        </p:grpSpPr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63836" t="33333" r="14495" b="61459"/>
            <a:stretch>
              <a:fillRect/>
            </a:stretch>
          </p:blipFill>
          <p:spPr bwMode="auto">
            <a:xfrm>
              <a:off x="1072896" y="6312312"/>
              <a:ext cx="3270504" cy="44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990600" y="5638800"/>
              <a:ext cx="2971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itchFamily="34" charset="0"/>
                <a:buChar char="•"/>
              </a:pPr>
              <a:r>
                <a:rPr lang="en-US" sz="2200" dirty="0" smtClean="0">
                  <a:solidFill>
                    <a:srgbClr val="002060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rPr>
                <a:t>  Seed function in DT scheme:</a:t>
              </a:r>
            </a:p>
          </p:txBody>
        </p:sp>
      </p:grp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1020096" y="1371600"/>
          <a:ext cx="2173287" cy="365125"/>
        </p:xfrm>
        <a:graphic>
          <a:graphicData uri="http://schemas.openxmlformats.org/presentationml/2006/ole">
            <p:oleObj spid="_x0000_s77831" name="Equation" r:id="rId5" imgW="1358640" imgH="228600" progId="Equation.DSMT4">
              <p:embed/>
            </p:oleObj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6400800" y="4033680"/>
          <a:ext cx="2173287" cy="365125"/>
        </p:xfrm>
        <a:graphic>
          <a:graphicData uri="http://schemas.openxmlformats.org/presentationml/2006/ole">
            <p:oleObj spid="_x0000_s77832" name="Equation" r:id="rId6" imgW="1358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739914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IIIa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Simple periodic RW clusters of Kuznetsov-Ma solitons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990600" y="4724400"/>
            <a:ext cx="815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Higher-order KMS built with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commensurate frequencies: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evolution shifts are zero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periodic arrays of RWs!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 l="5556" t="41778" r="23333" b="24444"/>
          <a:stretch>
            <a:fillRect/>
          </a:stretch>
        </p:blipFill>
        <p:spPr bwMode="auto">
          <a:xfrm>
            <a:off x="1020500" y="1855536"/>
            <a:ext cx="8123500" cy="24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45" name="Object 8"/>
          <p:cNvGraphicFramePr>
            <a:graphicFrameLocks noChangeAspect="1"/>
          </p:cNvGraphicFramePr>
          <p:nvPr/>
        </p:nvGraphicFramePr>
        <p:xfrm>
          <a:off x="4791800" y="4651175"/>
          <a:ext cx="4181475" cy="869950"/>
        </p:xfrm>
        <a:graphic>
          <a:graphicData uri="http://schemas.openxmlformats.org/presentationml/2006/ole">
            <p:oleObj spid="_x0000_s61445" name="Equation" r:id="rId4" imgW="2616120" imgH="545760" progId="Equation.DSMT4">
              <p:embed/>
            </p:oleObj>
          </a:graphicData>
        </a:graphic>
      </p:graphicFrame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1447800" y="1828800"/>
          <a:ext cx="1379537" cy="365125"/>
        </p:xfrm>
        <a:graphic>
          <a:graphicData uri="http://schemas.openxmlformats.org/presentationml/2006/ole">
            <p:oleObj spid="_x0000_s61446" name="Equation" r:id="rId5" imgW="863280" imgH="228600" progId="Equation.DSMT4">
              <p:embed/>
            </p:oleObj>
          </a:graphicData>
        </a:graphic>
      </p:graphicFrame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5562600" y="1828800"/>
          <a:ext cx="1379537" cy="365125"/>
        </p:xfrm>
        <a:graphic>
          <a:graphicData uri="http://schemas.openxmlformats.org/presentationml/2006/ole">
            <p:oleObj spid="_x0000_s61447" name="Equation" r:id="rId6" imgW="863280" imgH="228600" progId="Equation.DSMT4">
              <p:embed/>
            </p:oleObj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034" y="1676400"/>
            <a:ext cx="8006396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70895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IIIb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Kuznetsov–Ma multi-elliptic rogue wave clusters (KM MERWC)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967450" y="4465900"/>
            <a:ext cx="8153400" cy="23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Higher-order KMS built with commensurate frequencies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nonzero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equal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evol.shifts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KM of order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-2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center,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ellipses around the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peak</a:t>
            </a:r>
            <a:endParaRPr lang="en-US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Outer ellipse contains 2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 KMS1, each following 4 less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2047875" y="1666871"/>
          <a:ext cx="2030413" cy="365125"/>
        </p:xfrm>
        <a:graphic>
          <a:graphicData uri="http://schemas.openxmlformats.org/presentationml/2006/ole">
            <p:oleObj spid="_x0000_s62467" name="Equation" r:id="rId4" imgW="1269720" imgH="228600" progId="Equation.DSMT4">
              <p:embed/>
            </p:oleObj>
          </a:graphicData>
        </a:graphic>
      </p:graphicFrame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6008688" y="1679826"/>
          <a:ext cx="2008187" cy="365125"/>
        </p:xfrm>
        <a:graphic>
          <a:graphicData uri="http://schemas.openxmlformats.org/presentationml/2006/ole">
            <p:oleObj spid="_x0000_s62468" name="Equation" r:id="rId5" imgW="1257120" imgH="228600" progId="Equation.DSMT4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5061858" y="5015700"/>
          <a:ext cx="4038600" cy="578674"/>
        </p:xfrm>
        <a:graphic>
          <a:graphicData uri="http://schemas.openxmlformats.org/presentationml/2006/ole">
            <p:oleObj spid="_x0000_s62470" name="Equation" r:id="rId6" imgW="3009600" imgH="431640" progId="Equation.DSMT4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41246" t="26667" r="22222" b="33333"/>
          <a:stretch>
            <a:fillRect/>
          </a:stretch>
        </p:blipFill>
        <p:spPr bwMode="auto">
          <a:xfrm>
            <a:off x="3581400" y="3051288"/>
            <a:ext cx="5562600" cy="38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 l="6111" t="26667" r="58283" b="33333"/>
          <a:stretch>
            <a:fillRect/>
          </a:stretch>
        </p:blipFill>
        <p:spPr bwMode="auto">
          <a:xfrm>
            <a:off x="1022926" y="1415328"/>
            <a:ext cx="4387274" cy="308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679922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IIIb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Kuznetsov–Ma multi-elliptic rogue wave clusters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(KM MERWC)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1958975" y="1550759"/>
          <a:ext cx="2211388" cy="365125"/>
        </p:xfrm>
        <a:graphic>
          <a:graphicData uri="http://schemas.openxmlformats.org/presentationml/2006/ole">
            <p:oleObj spid="_x0000_s71682" name="Equation" r:id="rId4" imgW="1384200" imgH="228600" progId="Equation.DSMT4">
              <p:embed/>
            </p:oleObj>
          </a:graphicData>
        </a:graphic>
      </p:graphicFrame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6324600" y="3657600"/>
          <a:ext cx="2211388" cy="365125"/>
        </p:xfrm>
        <a:graphic>
          <a:graphicData uri="http://schemas.openxmlformats.org/presentationml/2006/ole">
            <p:oleObj spid="_x0000_s71683" name="Equation" r:id="rId5" imgW="1384200" imgH="228600" progId="Equation.DSMT4">
              <p:embed/>
            </p:oleObj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524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 l="22255" t="32292" r="27379" b="25000"/>
          <a:stretch>
            <a:fillRect/>
          </a:stretch>
        </p:blipFill>
        <p:spPr bwMode="auto">
          <a:xfrm>
            <a:off x="1139530" y="1290480"/>
            <a:ext cx="7842242" cy="37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70895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IIIc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Long tail Kuznetsov–Ma RW clusters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990600" y="5073040"/>
            <a:ext cx="8153400" cy="18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Higher-order KMS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non-commensurate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frequencies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Pure imaginary DT eigenvalues: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nonzero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equal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evol.shifts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1527381" y="1196975"/>
          <a:ext cx="3163888" cy="404813"/>
        </p:xfrm>
        <a:graphic>
          <a:graphicData uri="http://schemas.openxmlformats.org/presentationml/2006/ole">
            <p:oleObj spid="_x0000_s72706" name="Equation" r:id="rId4" imgW="1981080" imgH="253800" progId="Equation.DSMT4">
              <p:embed/>
            </p:oleObj>
          </a:graphicData>
        </a:graphic>
      </p:graphicFrame>
      <p:graphicFrame>
        <p:nvGraphicFramePr>
          <p:cNvPr id="61447" name="Object 8"/>
          <p:cNvGraphicFramePr>
            <a:graphicFrameLocks noChangeAspect="1"/>
          </p:cNvGraphicFramePr>
          <p:nvPr/>
        </p:nvGraphicFramePr>
        <p:xfrm>
          <a:off x="5572331" y="1181100"/>
          <a:ext cx="3101975" cy="406400"/>
        </p:xfrm>
        <a:graphic>
          <a:graphicData uri="http://schemas.openxmlformats.org/presentationml/2006/ole">
            <p:oleObj spid="_x0000_s72707" name="Equation" r:id="rId5" imgW="1942920" imgH="253800" progId="Equation.DSMT4">
              <p:embed/>
            </p:oleObj>
          </a:graphicData>
        </a:graphic>
      </p:graphicFrame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6" cstate="print"/>
          <a:srcRect l="48829" t="53125" r="37115" b="38542"/>
          <a:stretch>
            <a:fillRect/>
          </a:stretch>
        </p:blipFill>
        <p:spPr bwMode="auto">
          <a:xfrm>
            <a:off x="5181600" y="5510976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5234035" y="6388278"/>
          <a:ext cx="3981454" cy="381000"/>
        </p:xfrm>
        <a:graphic>
          <a:graphicData uri="http://schemas.openxmlformats.org/presentationml/2006/ole">
            <p:oleObj spid="_x0000_s72711" name="Equation" r:id="rId7" imgW="2654280" imgH="253800" progId="Equation.DSMT4">
              <p:embed/>
            </p:oleObj>
          </a:graphicData>
        </a:graphic>
      </p:graphicFrame>
      <p:graphicFrame>
        <p:nvGraphicFramePr>
          <p:cNvPr id="72712" name="Object 4"/>
          <p:cNvGraphicFramePr>
            <a:graphicFrameLocks noChangeAspect="1"/>
          </p:cNvGraphicFramePr>
          <p:nvPr/>
        </p:nvGraphicFramePr>
        <p:xfrm>
          <a:off x="7482348" y="5700252"/>
          <a:ext cx="1095375" cy="406400"/>
        </p:xfrm>
        <a:graphic>
          <a:graphicData uri="http://schemas.openxmlformats.org/presentationml/2006/ole">
            <p:oleObj spid="_x0000_s72712" name="Equation" r:id="rId8" imgW="685800" imgH="253800" progId="Equation.DSMT4">
              <p:embed/>
            </p:oleObj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2713" name="Object 3"/>
          <p:cNvGraphicFramePr>
            <a:graphicFrameLocks noChangeAspect="1"/>
          </p:cNvGraphicFramePr>
          <p:nvPr/>
        </p:nvGraphicFramePr>
        <p:xfrm>
          <a:off x="1571172" y="1738086"/>
          <a:ext cx="588963" cy="282575"/>
        </p:xfrm>
        <a:graphic>
          <a:graphicData uri="http://schemas.openxmlformats.org/presentationml/2006/ole">
            <p:oleObj spid="_x0000_s72713" name="Equation" r:id="rId9" imgW="368280" imgH="177480" progId="Equation.DSMT4">
              <p:embed/>
            </p:oleObj>
          </a:graphicData>
        </a:graphic>
      </p:graphicFrame>
      <p:graphicFrame>
        <p:nvGraphicFramePr>
          <p:cNvPr id="72714" name="Object 3"/>
          <p:cNvGraphicFramePr>
            <a:graphicFrameLocks noChangeAspect="1"/>
          </p:cNvGraphicFramePr>
          <p:nvPr/>
        </p:nvGraphicFramePr>
        <p:xfrm>
          <a:off x="5583237" y="1752600"/>
          <a:ext cx="588963" cy="282575"/>
        </p:xfrm>
        <a:graphic>
          <a:graphicData uri="http://schemas.openxmlformats.org/presentationml/2006/ole">
            <p:oleObj spid="_x0000_s72714" name="Equation" r:id="rId10" imgW="3682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70895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IIIc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Long tail Kuznetsov–Ma RW clusters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66800" y="1143000"/>
            <a:ext cx="2913744" cy="2743200"/>
            <a:chOff x="1600200" y="1524000"/>
            <a:chExt cx="3048000" cy="2759640"/>
          </a:xfrm>
        </p:grpSpPr>
        <p:pic>
          <p:nvPicPr>
            <p:cNvPr id="7373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4615" t="21847" r="40140" b="37500"/>
            <a:stretch>
              <a:fillRect/>
            </a:stretch>
          </p:blipFill>
          <p:spPr bwMode="auto">
            <a:xfrm>
              <a:off x="1600200" y="1524000"/>
              <a:ext cx="3048000" cy="275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1447" name="Object 8"/>
            <p:cNvGraphicFramePr>
              <a:graphicFrameLocks noChangeAspect="1"/>
            </p:cNvGraphicFramePr>
            <p:nvPr/>
          </p:nvGraphicFramePr>
          <p:xfrm>
            <a:off x="1983574" y="1735717"/>
            <a:ext cx="1514510" cy="269031"/>
          </p:xfrm>
          <a:graphic>
            <a:graphicData uri="http://schemas.openxmlformats.org/presentationml/2006/ole">
              <p:oleObj spid="_x0000_s73731" name="Equation" r:id="rId4" imgW="1143000" imgH="203040" progId="Equation.DSMT4">
                <p:embed/>
              </p:oleObj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038600" y="1143000"/>
            <a:ext cx="2895600" cy="2819400"/>
            <a:chOff x="3124200" y="4022651"/>
            <a:chExt cx="3733800" cy="2835349"/>
          </a:xfrm>
        </p:grpSpPr>
        <p:pic>
          <p:nvPicPr>
            <p:cNvPr id="7373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9956" t="21875" r="14861" b="36458"/>
            <a:stretch>
              <a:fillRect/>
            </a:stretch>
          </p:blipFill>
          <p:spPr bwMode="auto">
            <a:xfrm>
              <a:off x="3124200" y="4022651"/>
              <a:ext cx="3733800" cy="283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3602892" y="4223352"/>
            <a:ext cx="2106246" cy="267803"/>
          </p:xfrm>
          <a:graphic>
            <a:graphicData uri="http://schemas.openxmlformats.org/presentationml/2006/ole">
              <p:oleObj spid="_x0000_s73736" name="Equation" r:id="rId5" imgW="1346040" imgH="203040" progId="Equation.DSMT4">
                <p:embed/>
              </p:oleObj>
            </a:graphicData>
          </a:graphic>
        </p:graphicFrame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 l="24597" t="57731" r="29722" b="6250"/>
          <a:stretch>
            <a:fillRect/>
          </a:stretch>
        </p:blipFill>
        <p:spPr bwMode="auto">
          <a:xfrm>
            <a:off x="1034142" y="40005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1395866" y="4140200"/>
          <a:ext cx="1905594" cy="279400"/>
        </p:xfrm>
        <a:graphic>
          <a:graphicData uri="http://schemas.openxmlformats.org/presentationml/2006/ole">
            <p:oleObj spid="_x0000_s73737" name="Equation" r:id="rId7" imgW="1168200" imgH="203040" progId="Equation.DSMT4">
              <p:embed/>
            </p:oleObj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4372428" y="4114800"/>
          <a:ext cx="1905000" cy="279313"/>
        </p:xfrm>
        <a:graphic>
          <a:graphicData uri="http://schemas.openxmlformats.org/presentationml/2006/ole">
            <p:oleObj spid="_x0000_s73738" name="Equation" r:id="rId8" imgW="1168200" imgH="203040" progId="Equation.DSMT4">
              <p:embed/>
            </p:oleObj>
          </a:graphicData>
        </a:graphic>
      </p:graphicFrame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6888844" y="1719942"/>
            <a:ext cx="2425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RW of order </a:t>
            </a:r>
            <a:r>
              <a:rPr lang="en-US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-2</a:t>
            </a:r>
            <a:r>
              <a:rPr lang="en-US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at (0,0) origin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tails with KMS1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above and below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the central RW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Just for even </a:t>
            </a:r>
            <a:r>
              <a:rPr lang="en-US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closed loops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KMS1 above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the central RW,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5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6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 closed loops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with KMS1 below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the central RW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990600" y="87775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1143000" y="1796142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 Darboux transformation is a straightforward algorithm that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offers incredible richness of exact NLSE solutions’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patterns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 Simple RW array composed of </a:t>
            </a:r>
            <a:r>
              <a:rPr lang="en-US" sz="19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</a:t>
            </a: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1900" u="sng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KM solitons</a:t>
            </a: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obtained under conditions of commensurate frequencies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and zero shifts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 Multi-elliptic RW clusters of </a:t>
            </a:r>
            <a:r>
              <a:rPr lang="en-US" sz="19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en-US" sz="19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Kuznetsov-Ma solitons</a:t>
            </a: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commensurate frequencies and nonzero shifts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 Long tail KM clusters: specific frequency condition and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nonzero shifts. Solutions’ patterns depend on </a:t>
            </a:r>
            <a:r>
              <a:rPr lang="en-US" sz="19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19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sz="190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990600" y="22098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attention!</a:t>
            </a: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66800" y="4084022"/>
            <a:ext cx="7315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 Sarah Alwashahi, Najdan B. Aleksić, Milivoj R. Belić, </a:t>
            </a:r>
            <a:r>
              <a: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Stanko N. Nikolić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"Kuznetsov–Ma rogue wave clusters of the nonlinear Schrödinger equation"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Nonlinear Dynamics </a:t>
            </a:r>
            <a:r>
              <a:rPr lang="sv-SE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111</a:t>
            </a:r>
            <a:r>
              <a:rPr lang="sv-SE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sv-SE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12495 (2023)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Stanko N. Nikolić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Sarah Alwashahi, Omar A. Ashour, Siu A. Chin, Najdan B. Aleksić, Milivoj R. Belić: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"Multi-elliptic rogue wave clusters of the nonlinear Schrödinger equation on different backgrounds"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Nonlinear Dynamics </a:t>
            </a:r>
            <a:r>
              <a:rPr kumimoji="0" lang="sv-S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108</a:t>
            </a:r>
            <a:r>
              <a:rPr kumimoji="0" lang="sv-S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sv-S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479 (2022)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1066800" y="36576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u="sng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References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990600" y="730044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000" u="sng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Outline of the talk</a:t>
            </a: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2590800" y="1310382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2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I  Nonlinear Schrödinger equation (NLSE) and Darboux transformation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i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990600" y="2231928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250" dirty="0" smtClean="0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II  Rogue waves clusters composed of the Akhmediev breathers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250" dirty="0" smtClean="0">
              <a:solidFill>
                <a:srgbClr val="0070C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62"/>
          <p:cNvSpPr>
            <a:spLocks noChangeArrowheads="1"/>
          </p:cNvSpPr>
          <p:nvPr/>
        </p:nvSpPr>
        <p:spPr bwMode="auto">
          <a:xfrm>
            <a:off x="1022556" y="458184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25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III  Rogue waves clusters composed of the Kuznetsov-Ma solitons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250" dirty="0" smtClean="0">
              <a:solidFill>
                <a:srgbClr val="0070C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4" descr="AB2zap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64" y="2644884"/>
            <a:ext cx="2057400" cy="18346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45164" y="2745660"/>
            <a:ext cx="2667000" cy="1676400"/>
            <a:chOff x="1045026" y="1560288"/>
            <a:chExt cx="3984174" cy="209408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813" t="50000" r="52988" b="20833"/>
            <a:stretch>
              <a:fillRect/>
            </a:stretch>
          </p:blipFill>
          <p:spPr bwMode="auto">
            <a:xfrm>
              <a:off x="1045026" y="1560288"/>
              <a:ext cx="3984174" cy="2094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066800" y="16002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 l="47437" t="57731" r="29722" b="6250"/>
          <a:stretch>
            <a:fillRect/>
          </a:stretch>
        </p:blipFill>
        <p:spPr bwMode="auto">
          <a:xfrm>
            <a:off x="6644148" y="4967748"/>
            <a:ext cx="1905000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1278192" y="2209800"/>
            <a:ext cx="7543800" cy="0"/>
          </a:xfrm>
          <a:prstGeom prst="line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4572000"/>
            <a:ext cx="7543800" cy="0"/>
          </a:xfrm>
          <a:prstGeom prst="line">
            <a:avLst/>
          </a:prstGeom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756168" y="2637504"/>
            <a:ext cx="2151264" cy="1912380"/>
            <a:chOff x="3756168" y="2637504"/>
            <a:chExt cx="2151264" cy="191238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3889" t="29333" r="60551" b="20000"/>
            <a:stretch>
              <a:fillRect/>
            </a:stretch>
          </p:blipFill>
          <p:spPr bwMode="auto">
            <a:xfrm>
              <a:off x="3768216" y="2644884"/>
              <a:ext cx="2139216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756168" y="2637504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5056941"/>
            <a:ext cx="2667000" cy="1545723"/>
            <a:chOff x="1066800" y="5056941"/>
            <a:chExt cx="2667000" cy="1545723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40242" t="41778" r="23333" b="24444"/>
            <a:stretch>
              <a:fillRect/>
            </a:stretch>
          </p:blipFill>
          <p:spPr bwMode="auto">
            <a:xfrm>
              <a:off x="1066800" y="5056941"/>
              <a:ext cx="2667000" cy="154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219200" y="508254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63296" y="5029200"/>
            <a:ext cx="2514600" cy="1605087"/>
            <a:chOff x="3763296" y="5029200"/>
            <a:chExt cx="2514600" cy="1605087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6111" t="26667" r="58283" b="33333"/>
            <a:stretch>
              <a:fillRect/>
            </a:stretch>
          </p:blipFill>
          <p:spPr bwMode="auto">
            <a:xfrm>
              <a:off x="3763296" y="5029200"/>
              <a:ext cx="2514600" cy="160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3810000" y="50292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62"/>
          <p:cNvSpPr>
            <a:spLocks noChangeArrowheads="1"/>
          </p:cNvSpPr>
          <p:nvPr/>
        </p:nvSpPr>
        <p:spPr bwMode="auto">
          <a:xfrm>
            <a:off x="1022556" y="838200"/>
            <a:ext cx="81214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 Nonlinear Schrödinger equation (NLSE)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458684" y="1680024"/>
          <a:ext cx="3149600" cy="838200"/>
        </p:xfrm>
        <a:graphic>
          <a:graphicData uri="http://schemas.openxmlformats.org/presentationml/2006/ole">
            <p:oleObj spid="_x0000_s23558" name="Equation" r:id="rId3" imgW="1574640" imgH="41904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09884" y="1772552"/>
            <a:ext cx="41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latin typeface="Calibri"/>
              </a:rPr>
              <a:t>Ψ</a:t>
            </a:r>
            <a:r>
              <a:rPr lang="en-US" i="1" dirty="0" smtClean="0">
                <a:latin typeface="Calibri"/>
              </a:rPr>
              <a:t>=</a:t>
            </a:r>
            <a:r>
              <a:rPr lang="el-GR" i="1" dirty="0" smtClean="0">
                <a:latin typeface="Calibri"/>
              </a:rPr>
              <a:t> Ψ</a:t>
            </a:r>
            <a:r>
              <a:rPr lang="en-US" i="1" dirty="0" smtClean="0">
                <a:latin typeface="Calibri"/>
              </a:rPr>
              <a:t>(</a:t>
            </a:r>
            <a:r>
              <a:rPr lang="en-US" i="1" dirty="0" err="1" smtClean="0">
                <a:latin typeface="Calibri"/>
              </a:rPr>
              <a:t>x,t</a:t>
            </a:r>
            <a:r>
              <a:rPr lang="en-US" i="1" dirty="0" smtClean="0"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wave function</a:t>
            </a:r>
            <a:r>
              <a:rPr lang="en-US" dirty="0" smtClean="0"/>
              <a:t>, </a:t>
            </a:r>
          </a:p>
          <a:p>
            <a:pPr algn="ctr"/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rgbClr val="002060"/>
                </a:solidFill>
              </a:rPr>
              <a:t> – evolution variable</a:t>
            </a:r>
            <a:r>
              <a:rPr lang="en-US" dirty="0" smtClean="0"/>
              <a:t>,  </a:t>
            </a:r>
            <a:r>
              <a:rPr lang="en-US" i="1" dirty="0" smtClean="0"/>
              <a:t>t</a:t>
            </a:r>
            <a:r>
              <a:rPr lang="en-US" dirty="0" smtClean="0"/>
              <a:t> – “spatial” variable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3080652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Why NLSE? It is one of the most studied partial differential equations in nonlinear sciences since 1960s.</a:t>
            </a:r>
          </a:p>
          <a:p>
            <a:pPr algn="ctr"/>
            <a:r>
              <a:rPr lang="en-US" sz="2200" u="sng" dirty="0" smtClean="0">
                <a:solidFill>
                  <a:srgbClr val="0070C0"/>
                </a:solidFill>
                <a:latin typeface="Calibri" pitchFamily="34" charset="0"/>
              </a:rPr>
              <a:t>Applications: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 nonlinear optics, Bose-Einstein condensates, oceanography, plasmas…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51002" y="4953000"/>
            <a:ext cx="6629400" cy="1371600"/>
            <a:chOff x="1371600" y="5029200"/>
            <a:chExt cx="6324600" cy="110693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7482" t="66613" r="12152" b="17708"/>
            <a:stretch>
              <a:fillRect/>
            </a:stretch>
          </p:blipFill>
          <p:spPr bwMode="auto">
            <a:xfrm>
              <a:off x="1371600" y="5029200"/>
              <a:ext cx="6324600" cy="110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683000" y="5029200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992656" y="663578"/>
            <a:ext cx="60640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 NLSE solutions from plane wave seed: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25151" y="627744"/>
          <a:ext cx="1008062" cy="490538"/>
        </p:xfrm>
        <a:graphic>
          <a:graphicData uri="http://schemas.openxmlformats.org/presentationml/2006/ole">
            <p:oleObj spid="_x0000_s1045" name="Equation" r:id="rId3" imgW="495000" imgH="241200" progId="Equation.DSMT4">
              <p:embed/>
            </p:oleObj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066800" y="1832418"/>
            <a:ext cx="3900152" cy="3505200"/>
            <a:chOff x="1011694" y="1890252"/>
            <a:chExt cx="3900152" cy="3505200"/>
          </a:xfrm>
        </p:grpSpPr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 l="32222" t="13333" r="23889" b="23556"/>
            <a:stretch>
              <a:fillRect/>
            </a:stretch>
          </p:blipFill>
          <p:spPr bwMode="auto">
            <a:xfrm>
              <a:off x="1011694" y="1890252"/>
              <a:ext cx="3900152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47" name="Object 23"/>
            <p:cNvGraphicFramePr>
              <a:graphicFrameLocks noChangeAspect="1"/>
            </p:cNvGraphicFramePr>
            <p:nvPr/>
          </p:nvGraphicFramePr>
          <p:xfrm>
            <a:off x="1462544" y="1981200"/>
            <a:ext cx="539750" cy="593725"/>
          </p:xfrm>
          <a:graphic>
            <a:graphicData uri="http://schemas.openxmlformats.org/presentationml/2006/ole">
              <p:oleObj spid="_x0000_s1047" name="Equation" r:id="rId5" imgW="253800" imgH="279360" progId="Equation.DSMT4">
                <p:embed/>
              </p:oleObj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5199604" y="1807026"/>
            <a:ext cx="3900152" cy="3505200"/>
            <a:chOff x="5243848" y="1828800"/>
            <a:chExt cx="3900152" cy="3505200"/>
          </a:xfrm>
        </p:grpSpPr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 l="32222" t="13333" r="23889" b="23556"/>
            <a:stretch>
              <a:fillRect/>
            </a:stretch>
          </p:blipFill>
          <p:spPr bwMode="auto">
            <a:xfrm>
              <a:off x="5243848" y="1828800"/>
              <a:ext cx="3900152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3"/>
            <p:cNvGraphicFramePr>
              <a:graphicFrameLocks noChangeAspect="1"/>
            </p:cNvGraphicFramePr>
            <p:nvPr/>
          </p:nvGraphicFramePr>
          <p:xfrm>
            <a:off x="5726575" y="1932833"/>
            <a:ext cx="539750" cy="593725"/>
          </p:xfrm>
          <a:graphic>
            <a:graphicData uri="http://schemas.openxmlformats.org/presentationml/2006/ole">
              <p:oleObj spid="_x0000_s1050" name="Equation" r:id="rId7" imgW="253800" imgH="279360" progId="Equation.DSMT4">
                <p:embed/>
              </p:oleObj>
            </a:graphicData>
          </a:graphic>
        </p:graphicFrame>
      </p:grpSp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3038475" y="4501016"/>
          <a:ext cx="1457325" cy="436562"/>
        </p:xfrm>
        <a:graphic>
          <a:graphicData uri="http://schemas.openxmlformats.org/presentationml/2006/ole">
            <p:oleObj spid="_x0000_s1051" name="Equation" r:id="rId8" imgW="685800" imgH="203040" progId="Equation.DSMT4">
              <p:embed/>
            </p:oleObj>
          </a:graphicData>
        </a:graphic>
      </p:graphicFrame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7191828" y="4528003"/>
          <a:ext cx="1511300" cy="436563"/>
        </p:xfrm>
        <a:graphic>
          <a:graphicData uri="http://schemas.openxmlformats.org/presentationml/2006/ole">
            <p:oleObj spid="_x0000_s1052" name="Equation" r:id="rId9" imgW="711000" imgH="203040" progId="Equation.DSMT4">
              <p:embed/>
            </p:oleObj>
          </a:graphicData>
        </a:graphic>
      </p:graphicFrame>
      <p:sp>
        <p:nvSpPr>
          <p:cNvPr id="25" name="Rectangle 62"/>
          <p:cNvSpPr>
            <a:spLocks noChangeArrowheads="1"/>
          </p:cNvSpPr>
          <p:nvPr/>
        </p:nvSpPr>
        <p:spPr bwMode="auto">
          <a:xfrm>
            <a:off x="1143000" y="5322402"/>
            <a:ext cx="36723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Akhmediev breathers (AB)</a:t>
            </a:r>
          </a:p>
        </p:txBody>
      </p:sp>
      <p:sp>
        <p:nvSpPr>
          <p:cNvPr id="26" name="Rectangle 62"/>
          <p:cNvSpPr>
            <a:spLocks noChangeArrowheads="1"/>
          </p:cNvSpPr>
          <p:nvPr/>
        </p:nvSpPr>
        <p:spPr bwMode="auto">
          <a:xfrm>
            <a:off x="5345575" y="5322402"/>
            <a:ext cx="36723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 u="sng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Kuznetsov</a:t>
            </a:r>
            <a:r>
              <a:rPr lang="en-US" sz="1600" b="1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-Ma soliton (KMS)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57052" y="3233046"/>
            <a:ext cx="6492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32704" y="3233046"/>
            <a:ext cx="6492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3186113" y="2509150"/>
          <a:ext cx="1360487" cy="777875"/>
        </p:xfrm>
        <a:graphic>
          <a:graphicData uri="http://schemas.openxmlformats.org/presentationml/2006/ole">
            <p:oleObj spid="_x0000_s1055" name="Equation" r:id="rId10" imgW="761760" imgH="431640" progId="Equation.DSMT4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7280784" y="2928246"/>
            <a:ext cx="0" cy="5120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3004" y="3417402"/>
            <a:ext cx="0" cy="5120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9716" y="570411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Any </a:t>
            </a:r>
            <a:r>
              <a:rPr lang="en-US" sz="2000" i="1" dirty="0" smtClean="0">
                <a:latin typeface="Calibri" pitchFamily="34" charset="0"/>
              </a:rPr>
              <a:t>n</a:t>
            </a:r>
            <a:r>
              <a:rPr lang="en-US" sz="2000" baseline="30000" dirty="0" smtClean="0">
                <a:latin typeface="Calibri" pitchFamily="34" charset="0"/>
              </a:rPr>
              <a:t>th</a:t>
            </a:r>
            <a:r>
              <a:rPr lang="en-US" sz="2000" dirty="0" smtClean="0">
                <a:latin typeface="Calibri" pitchFamily="34" charset="0"/>
              </a:rPr>
              <a:t>-order DT solution requires </a:t>
            </a:r>
            <a:r>
              <a:rPr lang="en-US" sz="2000" b="1" i="1" dirty="0" smtClean="0">
                <a:latin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</a:rPr>
              <a:t> complex eigenvalues and </a:t>
            </a:r>
            <a:r>
              <a:rPr lang="en-US" sz="2000" b="1" i="1" dirty="0" smtClean="0">
                <a:latin typeface="Calibri" pitchFamily="34" charset="0"/>
              </a:rPr>
              <a:t> n</a:t>
            </a:r>
            <a:r>
              <a:rPr lang="en-US" sz="2000" dirty="0" smtClean="0">
                <a:latin typeface="Calibri" pitchFamily="34" charset="0"/>
              </a:rPr>
              <a:t> evolution and transverse shifts: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2514600" y="6277655"/>
          <a:ext cx="4673600" cy="503237"/>
        </p:xfrm>
        <a:graphic>
          <a:graphicData uri="http://schemas.openxmlformats.org/presentationml/2006/ole">
            <p:oleObj spid="_x0000_s1057" name="Equation" r:id="rId11" imgW="2361960" imgH="253800" progId="Equation.DSMT4">
              <p:embed/>
            </p:oleObj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7386638" y="2877446"/>
          <a:ext cx="1497012" cy="777875"/>
        </p:xfrm>
        <a:graphic>
          <a:graphicData uri="http://schemas.openxmlformats.org/presentationml/2006/ole">
            <p:oleObj spid="_x0000_s1058" name="Equation" r:id="rId12" imgW="838080" imgH="431640" progId="Equation.DSMT4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1037772" y="1124856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Analytical solutions can derived from seed solutions using</a:t>
            </a:r>
          </a:p>
          <a:p>
            <a:pPr algn="ctr"/>
            <a:r>
              <a:rPr lang="en-US" sz="2000" u="sng" dirty="0" smtClean="0">
                <a:latin typeface="Calibri" pitchFamily="34" charset="0"/>
              </a:rPr>
              <a:t>Darboux transformation technique (DT)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BzaNODY2023shif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0977" y="838200"/>
            <a:ext cx="2905398" cy="259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974635" y="838200"/>
            <a:ext cx="3124200" cy="2590800"/>
            <a:chOff x="1447800" y="1143000"/>
            <a:chExt cx="2971800" cy="2514600"/>
          </a:xfrm>
        </p:grpSpPr>
        <p:grpSp>
          <p:nvGrpSpPr>
            <p:cNvPr id="27" name="Group 26"/>
            <p:cNvGrpSpPr/>
            <p:nvPr/>
          </p:nvGrpSpPr>
          <p:grpSpPr>
            <a:xfrm>
              <a:off x="1447800" y="1143000"/>
              <a:ext cx="2971800" cy="2514600"/>
              <a:chOff x="990600" y="1890252"/>
              <a:chExt cx="3900152" cy="3505200"/>
            </a:xfrm>
          </p:grpSpPr>
          <p:pic>
            <p:nvPicPr>
              <p:cNvPr id="30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222" t="13333" r="23889" b="23556"/>
              <a:stretch>
                <a:fillRect/>
              </a:stretch>
            </p:blipFill>
            <p:spPr bwMode="auto">
              <a:xfrm>
                <a:off x="990600" y="1890252"/>
                <a:ext cx="3900152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2" name="Object 23"/>
              <p:cNvGraphicFramePr>
                <a:graphicFrameLocks noChangeAspect="1"/>
              </p:cNvGraphicFramePr>
              <p:nvPr/>
            </p:nvGraphicFramePr>
            <p:xfrm>
              <a:off x="1447800" y="1981200"/>
              <a:ext cx="539750" cy="593725"/>
            </p:xfrm>
            <a:graphic>
              <a:graphicData uri="http://schemas.openxmlformats.org/presentationml/2006/ole">
                <p:oleObj spid="_x0000_s76810" name="Equation" r:id="rId5" imgW="253800" imgH="279360" progId="Equation.DSMT4">
                  <p:embed/>
                </p:oleObj>
              </a:graphicData>
            </a:graphic>
          </p:graphicFrame>
        </p:grpSp>
        <p:graphicFrame>
          <p:nvGraphicFramePr>
            <p:cNvPr id="1051" name="Object 27"/>
            <p:cNvGraphicFramePr>
              <a:graphicFrameLocks noChangeAspect="1"/>
            </p:cNvGraphicFramePr>
            <p:nvPr/>
          </p:nvGraphicFramePr>
          <p:xfrm>
            <a:off x="3352800" y="2971800"/>
            <a:ext cx="701675" cy="382587"/>
          </p:xfrm>
          <a:graphic>
            <a:graphicData uri="http://schemas.openxmlformats.org/presentationml/2006/ole">
              <p:oleObj spid="_x0000_s76805" name="Equation" r:id="rId6" imgW="330120" imgH="177480" progId="Equation.DSMT4">
                <p:embed/>
              </p:oleObj>
            </a:graphicData>
          </a:graphic>
        </p:graphicFrame>
      </p:grpSp>
      <p:cxnSp>
        <p:nvCxnSpPr>
          <p:cNvPr id="33" name="Straight Arrow Connector 32"/>
          <p:cNvCxnSpPr/>
          <p:nvPr/>
        </p:nvCxnSpPr>
        <p:spPr>
          <a:xfrm>
            <a:off x="5434873" y="1449324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62"/>
          <p:cNvSpPr>
            <a:spLocks noChangeArrowheads="1"/>
          </p:cNvSpPr>
          <p:nvPr/>
        </p:nvSpPr>
        <p:spPr bwMode="auto">
          <a:xfrm>
            <a:off x="2209800" y="60960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First-order AB and KMS are building blocks in DT for higher-order solutions and RW!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5546635" y="1512661"/>
          <a:ext cx="955675" cy="454025"/>
        </p:xfrm>
        <a:graphic>
          <a:graphicData uri="http://schemas.openxmlformats.org/presentationml/2006/ole">
            <p:oleObj spid="_x0000_s76808" name="Equation" r:id="rId7" imgW="482400" imgH="228600" progId="Equation.DSMT4">
              <p:embed/>
            </p:oleObj>
          </a:graphicData>
        </a:graphic>
      </p:graphicFrame>
      <p:pic>
        <p:nvPicPr>
          <p:cNvPr id="36" name="Picture 35" descr="ABzaNODY2023shiftDOW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6261" y="3447144"/>
            <a:ext cx="2905397" cy="2590800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 flipV="1">
            <a:off x="1384663" y="2024742"/>
            <a:ext cx="5486400" cy="1814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84663" y="1433286"/>
            <a:ext cx="5486400" cy="1814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984433" y="3418116"/>
            <a:ext cx="3124200" cy="2590800"/>
            <a:chOff x="1447800" y="1143000"/>
            <a:chExt cx="2971800" cy="2514600"/>
          </a:xfrm>
        </p:grpSpPr>
        <p:grpSp>
          <p:nvGrpSpPr>
            <p:cNvPr id="57" name="Group 26"/>
            <p:cNvGrpSpPr/>
            <p:nvPr/>
          </p:nvGrpSpPr>
          <p:grpSpPr>
            <a:xfrm>
              <a:off x="1447800" y="1143000"/>
              <a:ext cx="2971800" cy="2514600"/>
              <a:chOff x="990600" y="1890252"/>
              <a:chExt cx="3900152" cy="3505200"/>
            </a:xfrm>
          </p:grpSpPr>
          <p:pic>
            <p:nvPicPr>
              <p:cNvPr id="59" name="Picture 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222" t="13333" r="23889" b="23556"/>
              <a:stretch>
                <a:fillRect/>
              </a:stretch>
            </p:blipFill>
            <p:spPr bwMode="auto">
              <a:xfrm>
                <a:off x="990600" y="1890252"/>
                <a:ext cx="3900152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0" name="Object 23"/>
              <p:cNvGraphicFramePr>
                <a:graphicFrameLocks noChangeAspect="1"/>
              </p:cNvGraphicFramePr>
              <p:nvPr/>
            </p:nvGraphicFramePr>
            <p:xfrm>
              <a:off x="1447800" y="1981200"/>
              <a:ext cx="539750" cy="593725"/>
            </p:xfrm>
            <a:graphic>
              <a:graphicData uri="http://schemas.openxmlformats.org/presentationml/2006/ole">
                <p:oleObj spid="_x0000_s76813" name="Equation" r:id="rId9" imgW="253800" imgH="279360" progId="Equation.DSMT4">
                  <p:embed/>
                </p:oleObj>
              </a:graphicData>
            </a:graphic>
          </p:graphicFrame>
        </p:grpSp>
        <p:graphicFrame>
          <p:nvGraphicFramePr>
            <p:cNvPr id="58" name="Object 27"/>
            <p:cNvGraphicFramePr>
              <a:graphicFrameLocks noChangeAspect="1"/>
            </p:cNvGraphicFramePr>
            <p:nvPr/>
          </p:nvGraphicFramePr>
          <p:xfrm>
            <a:off x="3352800" y="2971800"/>
            <a:ext cx="701675" cy="382587"/>
          </p:xfrm>
          <a:graphic>
            <a:graphicData uri="http://schemas.openxmlformats.org/presentationml/2006/ole">
              <p:oleObj spid="_x0000_s76814" name="Equation" r:id="rId10" imgW="330120" imgH="177480" progId="Equation.DSMT4">
                <p:embed/>
              </p:oleObj>
            </a:graphicData>
          </a:graphic>
        </p:graphicFrame>
      </p:grpSp>
      <p:cxnSp>
        <p:nvCxnSpPr>
          <p:cNvPr id="61" name="Straight Connector 60"/>
          <p:cNvCxnSpPr/>
          <p:nvPr/>
        </p:nvCxnSpPr>
        <p:spPr>
          <a:xfrm flipV="1">
            <a:off x="1391923" y="4572000"/>
            <a:ext cx="5486400" cy="1814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370149" y="5181600"/>
            <a:ext cx="5486400" cy="1814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408749" y="4572000"/>
            <a:ext cx="0" cy="5943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815" name="Object 33"/>
          <p:cNvGraphicFramePr>
            <a:graphicFrameLocks noChangeAspect="1"/>
          </p:cNvGraphicFramePr>
          <p:nvPr/>
        </p:nvGraphicFramePr>
        <p:xfrm>
          <a:off x="5528491" y="4644570"/>
          <a:ext cx="955675" cy="454025"/>
        </p:xfrm>
        <a:graphic>
          <a:graphicData uri="http://schemas.openxmlformats.org/presentationml/2006/ole">
            <p:oleObj spid="_x0000_s76815" name="Equation" r:id="rId11" imgW="482400" imgH="228600" progId="Equation.DSMT4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7239000" y="990601"/>
            <a:ext cx="2057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900" dirty="0" smtClean="0">
                <a:latin typeface="Calibri" pitchFamily="34" charset="0"/>
              </a:rPr>
              <a:t>Eigenvalue </a:t>
            </a:r>
            <a:r>
              <a:rPr lang="el-GR" sz="1900" dirty="0" smtClean="0">
                <a:latin typeface="Cambria"/>
              </a:rPr>
              <a:t>υ</a:t>
            </a:r>
            <a:endParaRPr lang="en-US" sz="1900" dirty="0" smtClean="0">
              <a:latin typeface="Cambria"/>
            </a:endParaRPr>
          </a:p>
          <a:p>
            <a:pPr marL="457200" indent="-457200"/>
            <a:r>
              <a:rPr lang="en-US" sz="1900" dirty="0" smtClean="0">
                <a:latin typeface="Calibri" pitchFamily="34" charset="0"/>
              </a:rPr>
              <a:t>determines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Solution type (AB or KM),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Period </a:t>
            </a:r>
            <a:r>
              <a:rPr lang="en-US" sz="1900" i="1" dirty="0" smtClean="0">
                <a:latin typeface="Calibri" pitchFamily="34" charset="0"/>
              </a:rPr>
              <a:t>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28116" y="2808516"/>
            <a:ext cx="205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900" dirty="0" smtClean="0">
                <a:solidFill>
                  <a:srgbClr val="002060"/>
                </a:solidFill>
                <a:latin typeface="Calibri" pitchFamily="34" charset="0"/>
              </a:rPr>
              <a:t>Evolution shift </a:t>
            </a:r>
            <a:r>
              <a:rPr lang="en-US" sz="1900" i="1" dirty="0" err="1" smtClean="0">
                <a:solidFill>
                  <a:srgbClr val="002060"/>
                </a:solidFill>
                <a:latin typeface="Calibri" pitchFamily="34" charset="0"/>
              </a:rPr>
              <a:t>x</a:t>
            </a:r>
            <a:r>
              <a:rPr lang="en-US" sz="1900" baseline="-25000" dirty="0" err="1" smtClean="0">
                <a:solidFill>
                  <a:srgbClr val="002060"/>
                </a:solidFill>
                <a:latin typeface="Calibri" pitchFamily="34" charset="0"/>
              </a:rPr>
              <a:t>SH</a:t>
            </a:r>
            <a:endParaRPr lang="en-US" sz="1900" baseline="-25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/>
            <a:r>
              <a:rPr lang="en-US" sz="1900" dirty="0" smtClean="0">
                <a:solidFill>
                  <a:srgbClr val="002060"/>
                </a:solidFill>
                <a:latin typeface="Calibri" pitchFamily="34" charset="0"/>
              </a:rPr>
              <a:t>determines: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2060"/>
                </a:solidFill>
                <a:latin typeface="Calibri" pitchFamily="34" charset="0"/>
              </a:rPr>
              <a:t>Translation along </a:t>
            </a:r>
            <a:r>
              <a:rPr lang="en-US" sz="1900" i="1" dirty="0" smtClean="0">
                <a:solidFill>
                  <a:srgbClr val="002060"/>
                </a:solidFill>
                <a:latin typeface="Calibri" pitchFamily="34" charset="0"/>
              </a:rPr>
              <a:t>x</a:t>
            </a:r>
            <a:r>
              <a:rPr lang="en-US" sz="1900" dirty="0" smtClean="0">
                <a:solidFill>
                  <a:srgbClr val="002060"/>
                </a:solidFill>
                <a:latin typeface="Calibri" pitchFamily="34" charset="0"/>
              </a:rPr>
              <a:t>-axis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271658" y="4390572"/>
            <a:ext cx="18723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900" dirty="0" smtClean="0">
                <a:latin typeface="Calibri" pitchFamily="34" charset="0"/>
              </a:rPr>
              <a:t>The DT order </a:t>
            </a:r>
            <a:r>
              <a:rPr lang="en-US" sz="1900" i="1" dirty="0" smtClean="0">
                <a:latin typeface="Calibri" pitchFamily="34" charset="0"/>
              </a:rPr>
              <a:t>n</a:t>
            </a:r>
          </a:p>
          <a:p>
            <a:pPr marL="457200" indent="-457200"/>
            <a:r>
              <a:rPr lang="en-US" sz="1900" dirty="0" smtClean="0">
                <a:latin typeface="Calibri" pitchFamily="34" charset="0"/>
              </a:rPr>
              <a:t>determines: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Intensity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10124" y="6744924"/>
            <a:ext cx="8778240" cy="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2020" y="6796548"/>
            <a:ext cx="877824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2211856" y="714828"/>
            <a:ext cx="47985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 Darboux transformation (DT):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981609" y="671286"/>
          <a:ext cx="1008062" cy="490538"/>
        </p:xfrm>
        <a:graphic>
          <a:graphicData uri="http://schemas.openxmlformats.org/presentationml/2006/ole">
            <p:oleObj spid="_x0000_s78850" name="Equation" r:id="rId3" imgW="495000" imgH="241200" progId="Equation.DSMT4">
              <p:embed/>
            </p:oleObj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4" cstate="print"/>
          <a:srcRect l="15227" t="43750" r="60761" b="26042"/>
          <a:stretch>
            <a:fillRect/>
          </a:stretch>
        </p:blipFill>
        <p:spPr bwMode="auto">
          <a:xfrm>
            <a:off x="1092204" y="1934028"/>
            <a:ext cx="35551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4" cstate="print"/>
          <a:srcRect l="14861" t="78125" r="71083" b="12500"/>
          <a:stretch>
            <a:fillRect/>
          </a:stretch>
        </p:blipFill>
        <p:spPr bwMode="auto">
          <a:xfrm>
            <a:off x="1560288" y="5272314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5" cstate="print"/>
          <a:srcRect l="48829" t="41667" r="24231" b="39583"/>
          <a:stretch>
            <a:fillRect/>
          </a:stretch>
        </p:blipFill>
        <p:spPr bwMode="auto">
          <a:xfrm>
            <a:off x="5096933" y="1981206"/>
            <a:ext cx="389466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4992918" y="3523344"/>
            <a:ext cx="3962400" cy="1676400"/>
            <a:chOff x="4343400" y="4191000"/>
            <a:chExt cx="3621312" cy="1371600"/>
          </a:xfrm>
        </p:grpSpPr>
        <p:pic>
          <p:nvPicPr>
            <p:cNvPr id="7886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48243" t="60417" r="25403" b="35416"/>
            <a:stretch>
              <a:fillRect/>
            </a:stretch>
          </p:blipFill>
          <p:spPr bwMode="auto">
            <a:xfrm>
              <a:off x="4343400" y="4191000"/>
              <a:ext cx="3429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2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 l="20132" t="45833" r="57613" b="39584"/>
            <a:stretch>
              <a:fillRect/>
            </a:stretch>
          </p:blipFill>
          <p:spPr bwMode="auto">
            <a:xfrm>
              <a:off x="5069112" y="4495800"/>
              <a:ext cx="2895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7" cstate="print"/>
          <a:srcRect l="48829" t="37500" r="31259" b="53125"/>
          <a:stretch>
            <a:fillRect/>
          </a:stretch>
        </p:blipFill>
        <p:spPr bwMode="auto">
          <a:xfrm>
            <a:off x="5410200" y="5711370"/>
            <a:ext cx="31665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62"/>
          <p:cNvSpPr>
            <a:spLocks noChangeArrowheads="1"/>
          </p:cNvSpPr>
          <p:nvPr/>
        </p:nvSpPr>
        <p:spPr bwMode="auto">
          <a:xfrm>
            <a:off x="1099464" y="128814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For each eigenvalue </a:t>
            </a:r>
            <a:r>
              <a:rPr lang="el-GR" dirty="0" smtClean="0">
                <a:solidFill>
                  <a:srgbClr val="0070C0"/>
                </a:solidFill>
                <a:latin typeface="Corbel"/>
                <a:ea typeface="Verdana" pitchFamily="34" charset="0"/>
                <a:cs typeface="Verdana" pitchFamily="34" charset="0"/>
              </a:rPr>
              <a:t>λ</a:t>
            </a:r>
            <a:r>
              <a:rPr lang="en-US" baseline="-25000" dirty="0" smtClean="0">
                <a:solidFill>
                  <a:srgbClr val="0070C0"/>
                </a:solidFill>
                <a:latin typeface="Corbel"/>
                <a:ea typeface="Verdana" pitchFamily="34" charset="0"/>
                <a:cs typeface="Verdana" pitchFamily="34" charset="0"/>
              </a:rPr>
              <a:t>j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 ≤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≤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we define:</a:t>
            </a:r>
          </a:p>
        </p:txBody>
      </p:sp>
      <p:sp>
        <p:nvSpPr>
          <p:cNvPr id="37" name="Rectangle 62"/>
          <p:cNvSpPr>
            <a:spLocks noChangeArrowheads="1"/>
          </p:cNvSpPr>
          <p:nvPr/>
        </p:nvSpPr>
        <p:spPr bwMode="auto">
          <a:xfrm>
            <a:off x="1186548" y="4662714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We next calculate Lax pair functions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s:</a:t>
            </a:r>
          </a:p>
        </p:txBody>
      </p:sp>
      <p:sp>
        <p:nvSpPr>
          <p:cNvPr id="38" name="Rectangle 62"/>
          <p:cNvSpPr>
            <a:spLocks noChangeArrowheads="1"/>
          </p:cNvSpPr>
          <p:nvPr/>
        </p:nvSpPr>
        <p:spPr bwMode="auto">
          <a:xfrm>
            <a:off x="4637316" y="1269996"/>
            <a:ext cx="4419600" cy="74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Recursive relations are used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compute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i="1" baseline="-25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aseline="-25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,1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i="1" baseline="-25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aseline="-25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,1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i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62"/>
          <p:cNvSpPr>
            <a:spLocks noChangeArrowheads="1"/>
          </p:cNvSpPr>
          <p:nvPr/>
        </p:nvSpPr>
        <p:spPr bwMode="auto">
          <a:xfrm>
            <a:off x="4724400" y="5344884"/>
            <a:ext cx="4419600" cy="42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en-US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Wavefunction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n-US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aseline="30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order:</a:t>
            </a:r>
            <a:endParaRPr lang="en-US" i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B2zap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" y="1331255"/>
            <a:ext cx="4000500" cy="3567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794658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IIa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Simple array of rogue waves (RW) composed of ABs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1066800" y="5562600"/>
            <a:ext cx="2456544" cy="87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1. Commensurate</a:t>
            </a:r>
            <a:endParaRPr lang="en-US" sz="2400" dirty="0" smtClean="0"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frequencies:</a:t>
            </a: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2855682" y="638991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2. Evolution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shifts are zero!</a:t>
            </a: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2006598" y="1433286"/>
          <a:ext cx="2160588" cy="444500"/>
        </p:xfrm>
        <a:graphic>
          <a:graphicData uri="http://schemas.openxmlformats.org/presentationml/2006/ole">
            <p:oleObj spid="_x0000_s49163" name="Equation" r:id="rId4" imgW="1104840" imgH="228600" progId="Equation.DSMT4">
              <p:embed/>
            </p:oleObj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AB3zapr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0716" y="1355280"/>
            <a:ext cx="3886200" cy="3543300"/>
          </a:xfrm>
          <a:prstGeom prst="rect">
            <a:avLst/>
          </a:prstGeom>
        </p:spPr>
      </p:pic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6106884" y="1433286"/>
          <a:ext cx="2133600" cy="447675"/>
        </p:xfrm>
        <a:graphic>
          <a:graphicData uri="http://schemas.openxmlformats.org/presentationml/2006/ole">
            <p:oleObj spid="_x0000_s49164" name="Equation" r:id="rId6" imgW="1091880" imgH="228600" progId="Equation.DSMT4">
              <p:embed/>
            </p:oleObj>
          </a:graphicData>
        </a:graphic>
      </p:graphicFrame>
      <p:graphicFrame>
        <p:nvGraphicFramePr>
          <p:cNvPr id="49165" name="Object 7"/>
          <p:cNvGraphicFramePr>
            <a:graphicFrameLocks noChangeAspect="1"/>
          </p:cNvGraphicFramePr>
          <p:nvPr/>
        </p:nvGraphicFramePr>
        <p:xfrm>
          <a:off x="3375025" y="5678488"/>
          <a:ext cx="5472113" cy="617537"/>
        </p:xfrm>
        <a:graphic>
          <a:graphicData uri="http://schemas.openxmlformats.org/presentationml/2006/ole">
            <p:oleObj spid="_x0000_s49165" name="Equation" r:id="rId7" imgW="2933640" imgH="330120" progId="Equation.DSMT4">
              <p:embed/>
            </p:oleObj>
          </a:graphicData>
        </a:graphic>
      </p:graphicFrame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910770" y="4989288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Rogue waves are narrow and strong intensity peaks with |</a:t>
            </a:r>
            <a:r>
              <a:rPr lang="el-GR" sz="24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ψ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|</a:t>
            </a:r>
            <a:r>
              <a:rPr lang="en-US" sz="2400" baseline="300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&gt;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685800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IIb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Multi-elliptic rogue wave clusters composed of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the Akhmediev breathers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l="11667" t="34667" r="28889" b="12000"/>
          <a:stretch>
            <a:fillRect/>
          </a:stretch>
        </p:blipFill>
        <p:spPr bwMode="auto">
          <a:xfrm>
            <a:off x="1260675" y="1517250"/>
            <a:ext cx="7500620" cy="420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990600" y="5856516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Commensurate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frequencies: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 l="10556" t="53333" r="70555" b="39556"/>
          <a:stretch>
            <a:fillRect/>
          </a:stretch>
        </p:blipFill>
        <p:spPr bwMode="auto">
          <a:xfrm>
            <a:off x="4702626" y="571137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7329714" y="5818250"/>
          <a:ext cx="914400" cy="415636"/>
        </p:xfrm>
        <a:graphic>
          <a:graphicData uri="http://schemas.openxmlformats.org/presentationml/2006/ole">
            <p:oleObj spid="_x0000_s75778" name="Equation" r:id="rId5" imgW="558720" imgH="253800" progId="Equation.DSMT4">
              <p:embed/>
            </p:oleObj>
          </a:graphicData>
        </a:graphic>
      </p:graphicFrame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9906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Evolution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shifts: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431060" y="6268611"/>
          <a:ext cx="4232475" cy="607202"/>
        </p:xfrm>
        <a:graphic>
          <a:graphicData uri="http://schemas.openxmlformats.org/presentationml/2006/ole">
            <p:oleObj spid="_x0000_s75779" name="Equation" r:id="rId6" imgW="3009600" imgH="43164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1828800" y="1620838"/>
          <a:ext cx="1089025" cy="284162"/>
        </p:xfrm>
        <a:graphic>
          <a:graphicData uri="http://schemas.openxmlformats.org/presentationml/2006/ole">
            <p:oleObj spid="_x0000_s75780" name="Equation" r:id="rId7" imgW="774360" imgH="203040" progId="Equation.DSMT4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715000" y="1620837"/>
          <a:ext cx="1089025" cy="284163"/>
        </p:xfrm>
        <a:graphic>
          <a:graphicData uri="http://schemas.openxmlformats.org/presentationml/2006/ole">
            <p:oleObj spid="_x0000_s75781" name="Equation" r:id="rId8" imgW="774360" imgH="203040" progId="Equation.DSMT4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828800" y="3678237"/>
          <a:ext cx="1089025" cy="284163"/>
        </p:xfrm>
        <a:graphic>
          <a:graphicData uri="http://schemas.openxmlformats.org/presentationml/2006/ole">
            <p:oleObj spid="_x0000_s75782" name="Equation" r:id="rId9" imgW="774360" imgH="203040" progId="Equation.DSMT4">
              <p:embed/>
            </p:oleObj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5715000" y="3678237"/>
          <a:ext cx="1089025" cy="284163"/>
        </p:xfrm>
        <a:graphic>
          <a:graphicData uri="http://schemas.openxmlformats.org/presentationml/2006/ole">
            <p:oleObj spid="_x0000_s75783" name="Equation" r:id="rId10" imgW="774360" imgH="203040" progId="Equation.DSMT4">
              <p:embed/>
            </p:oleObj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256" y="1044453"/>
            <a:ext cx="1447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i="1" dirty="0" smtClean="0">
                <a:latin typeface="Calibri" pitchFamily="34" charset="0"/>
              </a:rPr>
              <a:t>m</a:t>
            </a:r>
            <a:r>
              <a:rPr lang="en-US" sz="1600" b="1" dirty="0" smtClean="0">
                <a:latin typeface="Calibri" pitchFamily="34" charset="0"/>
              </a:rPr>
              <a:t> – number of</a:t>
            </a:r>
          </a:p>
          <a:p>
            <a:pPr marL="457200" indent="-457200"/>
            <a:r>
              <a:rPr lang="en-US" sz="1600" b="1" dirty="0" smtClean="0">
                <a:latin typeface="Calibri" pitchFamily="34" charset="0"/>
              </a:rPr>
              <a:t>nonzero shifts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7114" y="1037772"/>
            <a:ext cx="1371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i="1" dirty="0" smtClean="0">
                <a:latin typeface="Calibri" pitchFamily="34" charset="0"/>
              </a:rPr>
              <a:t>n</a:t>
            </a:r>
            <a:r>
              <a:rPr lang="en-US" sz="1600" b="1" dirty="0" smtClean="0">
                <a:latin typeface="Calibri" pitchFamily="34" charset="0"/>
              </a:rPr>
              <a:t> – overall DT</a:t>
            </a:r>
          </a:p>
          <a:p>
            <a:pPr marL="457200" indent="-457200"/>
            <a:r>
              <a:rPr lang="en-US" sz="1600" b="1" dirty="0" smtClean="0">
                <a:latin typeface="Calibri" pitchFamily="34" charset="0"/>
              </a:rPr>
              <a:t>      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12" y="640081"/>
            <a:ext cx="8915400" cy="27432"/>
          </a:xfrm>
          <a:prstGeom prst="rect">
            <a:avLst/>
          </a:prstGeom>
          <a:gradFill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2392100" y="1752923"/>
          <a:ext cx="1339850" cy="322791"/>
        </p:xfrm>
        <a:graphic>
          <a:graphicData uri="http://schemas.openxmlformats.org/presentationml/2006/ole">
            <p:oleObj spid="_x0000_s60420" name="Equation" r:id="rId3" imgW="838080" imgH="203040" progId="Equation.DSMT4">
              <p:embed/>
            </p:oleObj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6491288" y="1741486"/>
          <a:ext cx="1343025" cy="328612"/>
        </p:xfrm>
        <a:graphic>
          <a:graphicData uri="http://schemas.openxmlformats.org/presentationml/2006/ole">
            <p:oleObj spid="_x0000_s60421" name="Equation" r:id="rId4" imgW="825480" imgH="203040" progId="Equation.DSMT4">
              <p:embed/>
            </p:oleObj>
          </a:graphicData>
        </a:graphic>
      </p:graphicFrame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 l="3889" t="29333" r="24444" b="20000"/>
          <a:stretch>
            <a:fillRect/>
          </a:stretch>
        </p:blipFill>
        <p:spPr bwMode="auto">
          <a:xfrm>
            <a:off x="1020499" y="2018196"/>
            <a:ext cx="8079027" cy="35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2"/>
          <p:cNvSpPr>
            <a:spLocks noChangeArrowheads="1"/>
          </p:cNvSpPr>
          <p:nvPr/>
        </p:nvSpPr>
        <p:spPr bwMode="auto">
          <a:xfrm>
            <a:off x="1809280" y="566419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order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-2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formed at center (RW</a:t>
            </a:r>
            <a:r>
              <a:rPr lang="en-US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-2</a:t>
            </a:r>
            <a:r>
              <a:rPr lang="en-US" i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ellipses around the central RW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Outer ellipse contains 2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-1 AB1, each following 4 less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743856"/>
            <a:ext cx="716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IIb</a:t>
            </a: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Multi-elliptic rogue wave clusters composed of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the Akhmediev breathers</a:t>
            </a:r>
            <a:endParaRPr lang="en-US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6800" y="125364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3rd Conference on Nonlinearity (Sept. 2023, Belgrade)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1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5833</TotalTime>
  <Words>970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Solstice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Stanko</dc:creator>
  <cp:lastModifiedBy>Stanko</cp:lastModifiedBy>
  <cp:revision>490</cp:revision>
  <dcterms:created xsi:type="dcterms:W3CDTF">2019-02-11T11:20:06Z</dcterms:created>
  <dcterms:modified xsi:type="dcterms:W3CDTF">2023-09-06T00:33:49Z</dcterms:modified>
</cp:coreProperties>
</file>